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notesMasterIdLst>
    <p:notesMasterId r:id="rId31"/>
  </p:notesMasterIdLst>
  <p:sldIdLst>
    <p:sldId id="263" r:id="rId5"/>
    <p:sldId id="554" r:id="rId6"/>
    <p:sldId id="564" r:id="rId7"/>
    <p:sldId id="568" r:id="rId8"/>
    <p:sldId id="1223" r:id="rId9"/>
    <p:sldId id="405" r:id="rId10"/>
    <p:sldId id="297" r:id="rId11"/>
    <p:sldId id="498" r:id="rId12"/>
    <p:sldId id="514" r:id="rId13"/>
    <p:sldId id="544" r:id="rId14"/>
    <p:sldId id="562" r:id="rId15"/>
    <p:sldId id="534" r:id="rId16"/>
    <p:sldId id="539" r:id="rId17"/>
    <p:sldId id="535" r:id="rId18"/>
    <p:sldId id="540" r:id="rId19"/>
    <p:sldId id="567" r:id="rId20"/>
    <p:sldId id="528" r:id="rId21"/>
    <p:sldId id="274" r:id="rId22"/>
    <p:sldId id="1224" r:id="rId23"/>
    <p:sldId id="273" r:id="rId24"/>
    <p:sldId id="500" r:id="rId25"/>
    <p:sldId id="270" r:id="rId26"/>
    <p:sldId id="1221" r:id="rId27"/>
    <p:sldId id="1222" r:id="rId28"/>
    <p:sldId id="1225" r:id="rId29"/>
    <p:sldId id="542" r:id="rId30"/>
  </p:sldIdLst>
  <p:sldSz cx="18288000" cy="10287000"/>
  <p:notesSz cx="6797675" cy="9926638"/>
  <p:embeddedFontLst>
    <p:embeddedFont>
      <p:font typeface="Aptos Narrow" panose="020B0004020202020204" pitchFamily="34" charset="0"/>
      <p:regular r:id="rId32"/>
      <p:bold r:id="rId33"/>
      <p:italic r:id="rId34"/>
      <p:boldItalic r:id="rId35"/>
    </p:embeddedFont>
    <p:embeddedFont>
      <p:font typeface="Arial Black" panose="020B0A04020102020204" pitchFamily="34" charset="0"/>
      <p:bold r:id="rId3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DF58756-57EF-DC37-3416-2C0B15541A4E}" name="Syruček Petr" initials="SP" userId="S::petr.syrucek@mmr.cz::97e64c22-1558-4118-b870-fb3e9ebc6c19" providerId="AD"/>
  <p188:author id="{BC2CC97F-157F-BAF8-6699-B481D4683195}" name="Vepřková Radka" initials="VR" userId="S::radka.veprkova@mmr.cz::659b730a-32b6-4e46-a8ea-80c277efac3b" providerId="AD"/>
  <p188:author id="{4538268D-34A3-3961-916A-ADA608FE6158}" name="Vališ Daniel" initials="VD" userId="S::daniel.valis@mmr.cz::b2b49f9c-b1b4-4fd7-b5e4-2eba1168ebb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Střední styl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2838BEF-8BB2-4498-84A7-C5851F593DF1}" styleName="Střední styl 4 – zvýraznění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5940675A-B579-460E-94D1-54222C63F5DA}" styleName="Bez stylu, mřížka tabulky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3" d="100"/>
          <a:sy n="53" d="100"/>
        </p:scale>
        <p:origin x="802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heme" Target="theme/theme1.xml"/><Relationship Id="rId21" Type="http://schemas.openxmlformats.org/officeDocument/2006/relationships/slide" Target="slides/slide17.xml"/><Relationship Id="rId34" Type="http://schemas.openxmlformats.org/officeDocument/2006/relationships/font" Target="fonts/font3.fntdata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font" Target="fonts/font1.fntdata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font" Target="fonts/font5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font" Target="fonts/font4.fntdata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font" Target="fonts/font2.fntdata"/><Relationship Id="rId38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Se&#353;it4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 sz="2000"/>
              <a:t>Vybrané</a:t>
            </a:r>
            <a:r>
              <a:rPr lang="cs-CZ" sz="2000" baseline="0"/>
              <a:t>  indikátory změny</a:t>
            </a:r>
            <a:endParaRPr lang="cs-CZ" sz="200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>
        <c:manualLayout>
          <c:layoutTarget val="inner"/>
          <c:xMode val="edge"/>
          <c:yMode val="edge"/>
          <c:x val="3.6346515242898829E-2"/>
          <c:y val="3.7941021157750207E-2"/>
          <c:w val="0.90333363923983168"/>
          <c:h val="0.49822148162925239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List3!$A$301:$A$310</c:f>
              <c:strCache>
                <c:ptCount val="10"/>
                <c:pt idx="0">
                  <c:v>Dětí/mladých, u kterých došlo k pozitivnímu posunu v oblasti chování</c:v>
                </c:pt>
                <c:pt idx="1">
                  <c:v>Počet osob, u kterých se podařilo snížit jejich celkový dluh</c:v>
                </c:pt>
                <c:pt idx="2">
                  <c:v>Počet domů, jejichž hygienický a estetický stav se zlepšil nebo stabilizoval</c:v>
                </c:pt>
                <c:pt idx="3">
                  <c:v>Počet osob, které byly nově s díky podpoře registrovány do systému primární zdravotní péče</c:v>
                </c:pt>
                <c:pt idx="4">
                  <c:v>Počet rodin, u kterých došlo ke zlepšení v oblasti saturace potřeb dětí ze strany rodičů</c:v>
                </c:pt>
                <c:pt idx="5">
                  <c:v>Počet osob, které úspěšně absolvovaly tréninkové pracovní místo</c:v>
                </c:pt>
                <c:pt idx="6">
                  <c:v>Počet osob, které zahájily bezpečnější způsoby užívání návykových látek</c:v>
                </c:pt>
                <c:pt idx="7">
                  <c:v>Počet osob, které si zaměstnání udržely 6 měsíců</c:v>
                </c:pt>
                <c:pt idx="8">
                  <c:v>Počet osob, které stály mimo legální trh práce, a znovu se zaevidovaly na Úřad práce</c:v>
                </c:pt>
                <c:pt idx="9">
                  <c:v>Počet osob, které nastoupily do léčby či do specializovaných programů zaměřených na řešení situace spojené s užíváním návykových látek</c:v>
                </c:pt>
              </c:strCache>
            </c:strRef>
          </c:cat>
          <c:val>
            <c:numRef>
              <c:f>List3!$B$301:$B$310</c:f>
              <c:numCache>
                <c:formatCode>General</c:formatCode>
                <c:ptCount val="10"/>
                <c:pt idx="0">
                  <c:v>385</c:v>
                </c:pt>
                <c:pt idx="1">
                  <c:v>336</c:v>
                </c:pt>
                <c:pt idx="2">
                  <c:v>228</c:v>
                </c:pt>
                <c:pt idx="3">
                  <c:v>175</c:v>
                </c:pt>
                <c:pt idx="4">
                  <c:v>154</c:v>
                </c:pt>
                <c:pt idx="5">
                  <c:v>134</c:v>
                </c:pt>
                <c:pt idx="6">
                  <c:v>97</c:v>
                </c:pt>
                <c:pt idx="7">
                  <c:v>54</c:v>
                </c:pt>
                <c:pt idx="8">
                  <c:v>51</c:v>
                </c:pt>
                <c:pt idx="9">
                  <c:v>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2DB-4A99-928E-BFBD6367DEA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2136610544"/>
        <c:axId val="2136616784"/>
      </c:barChart>
      <c:catAx>
        <c:axId val="21366105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2136616784"/>
        <c:crosses val="autoZero"/>
        <c:auto val="1"/>
        <c:lblAlgn val="l"/>
        <c:lblOffset val="100"/>
        <c:noMultiLvlLbl val="0"/>
      </c:catAx>
      <c:valAx>
        <c:axId val="213661678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21366105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cs-CZ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0C358B-1991-48BD-B44C-8B4BF7A6D2A1}" type="datetimeFigureOut">
              <a:t>30.04.2025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C8B612-BEDE-464E-8ED4-9B49DE3260E6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328715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slide -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1" y="441300"/>
            <a:ext cx="16459200" cy="885600"/>
          </a:xfrm>
        </p:spPr>
        <p:txBody>
          <a:bodyPr/>
          <a:lstStyle>
            <a:lvl1pPr>
              <a:defRPr sz="3598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2" name="Line 10">
            <a:extLst>
              <a:ext uri="{FF2B5EF4-FFF2-40B4-BE49-F238E27FC236}">
                <a16:creationId xmlns:a16="http://schemas.microsoft.com/office/drawing/2014/main" id="{DA9741B6-D337-4A18-8ECB-FB21A6953E44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914401" y="1361625"/>
            <a:ext cx="16461426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699" noProof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0356C28-34FC-48BD-943E-82B485EB0C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1" y="1706880"/>
            <a:ext cx="16459200" cy="754189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534639" indent="-534639">
              <a:buClr>
                <a:schemeClr val="tx2"/>
              </a:buClr>
              <a:buSzPct val="80000"/>
              <a:buFont typeface="Arial" panose="020B0604020202020204" pitchFamily="34" charset="0"/>
              <a:buChar char="►"/>
              <a:defRPr/>
            </a:lvl1pPr>
            <a:lvl2pPr marL="1069277" indent="-534639">
              <a:buClr>
                <a:schemeClr val="tx2"/>
              </a:buClr>
              <a:buSzPct val="80000"/>
              <a:buFont typeface="Arial" panose="020B0604020202020204" pitchFamily="34" charset="0"/>
              <a:buChar char="►"/>
              <a:defRPr/>
            </a:lvl2pPr>
            <a:lvl3pPr marL="1603916" indent="-534639">
              <a:buClr>
                <a:schemeClr val="tx2"/>
              </a:buClr>
              <a:buSzPct val="80000"/>
              <a:buFont typeface="Arial" panose="020B0604020202020204" pitchFamily="34" charset="0"/>
              <a:buChar char="►"/>
              <a:defRPr/>
            </a:lvl3pPr>
            <a:lvl4pPr marL="2138555" indent="-534639">
              <a:buClr>
                <a:schemeClr val="tx2"/>
              </a:buClr>
              <a:buSzPct val="80000"/>
              <a:buFont typeface="Arial" panose="020B0604020202020204" pitchFamily="34" charset="0"/>
              <a:buChar char="►"/>
              <a:defRPr/>
            </a:lvl4pPr>
            <a:lvl5pPr marL="2673194" indent="-534639">
              <a:buClr>
                <a:schemeClr val="tx2"/>
              </a:buClr>
              <a:buSzPct val="80000"/>
              <a:buFont typeface="Arial" panose="020B0604020202020204" pitchFamily="34" charset="0"/>
              <a:buChar char="►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IN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29345278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f-RSSZ-tit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0">
            <a:extLst>
              <a:ext uri="{FF2B5EF4-FFF2-40B4-BE49-F238E27FC236}">
                <a16:creationId xmlns:a16="http://schemas.microsoft.com/office/drawing/2014/main" id="{7213120D-4EA0-6C1F-1EAA-06EE48003922}"/>
              </a:ext>
            </a:extLst>
          </p:cNvPr>
          <p:cNvSpPr/>
          <p:nvPr userDrawn="1"/>
        </p:nvSpPr>
        <p:spPr>
          <a:xfrm>
            <a:off x="14819144" y="368808"/>
            <a:ext cx="3109207" cy="854741"/>
          </a:xfrm>
          <a:custGeom>
            <a:avLst/>
            <a:gdLst/>
            <a:ahLst/>
            <a:cxnLst/>
            <a:rect l="l" t="t" r="r" b="b"/>
            <a:pathLst>
              <a:path w="3109207" h="854741">
                <a:moveTo>
                  <a:pt x="0" y="0"/>
                </a:moveTo>
                <a:lnTo>
                  <a:pt x="3109207" y="0"/>
                </a:lnTo>
                <a:lnTo>
                  <a:pt x="3109207" y="854741"/>
                </a:lnTo>
                <a:lnTo>
                  <a:pt x="0" y="85474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8" name="Freeform 3">
            <a:extLst>
              <a:ext uri="{FF2B5EF4-FFF2-40B4-BE49-F238E27FC236}">
                <a16:creationId xmlns:a16="http://schemas.microsoft.com/office/drawing/2014/main" id="{F33AC461-7F1A-D221-AF46-23183D84E106}"/>
              </a:ext>
            </a:extLst>
          </p:cNvPr>
          <p:cNvSpPr/>
          <p:nvPr userDrawn="1"/>
        </p:nvSpPr>
        <p:spPr>
          <a:xfrm>
            <a:off x="359649" y="491792"/>
            <a:ext cx="2821052" cy="608774"/>
          </a:xfrm>
          <a:custGeom>
            <a:avLst/>
            <a:gdLst/>
            <a:ahLst/>
            <a:cxnLst/>
            <a:rect l="l" t="t" r="r" b="b"/>
            <a:pathLst>
              <a:path w="2821052" h="608774">
                <a:moveTo>
                  <a:pt x="0" y="0"/>
                </a:moveTo>
                <a:lnTo>
                  <a:pt x="2821052" y="0"/>
                </a:lnTo>
                <a:lnTo>
                  <a:pt x="2821052" y="608774"/>
                </a:lnTo>
                <a:lnTo>
                  <a:pt x="0" y="60877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2" name="Freeform 4">
            <a:extLst>
              <a:ext uri="{FF2B5EF4-FFF2-40B4-BE49-F238E27FC236}">
                <a16:creationId xmlns:a16="http://schemas.microsoft.com/office/drawing/2014/main" id="{7D8E8A21-C8D0-0889-AFD5-42AC9249AF92}"/>
              </a:ext>
            </a:extLst>
          </p:cNvPr>
          <p:cNvSpPr/>
          <p:nvPr userDrawn="1"/>
        </p:nvSpPr>
        <p:spPr>
          <a:xfrm>
            <a:off x="10718800" y="2614566"/>
            <a:ext cx="6551863" cy="6186533"/>
          </a:xfrm>
          <a:custGeom>
            <a:avLst/>
            <a:gdLst/>
            <a:ahLst/>
            <a:cxnLst/>
            <a:rect l="l" t="t" r="r" b="b"/>
            <a:pathLst>
              <a:path w="6635244" h="6331881">
                <a:moveTo>
                  <a:pt x="0" y="0"/>
                </a:moveTo>
                <a:lnTo>
                  <a:pt x="6635243" y="0"/>
                </a:lnTo>
                <a:lnTo>
                  <a:pt x="6635243" y="6331882"/>
                </a:lnTo>
                <a:lnTo>
                  <a:pt x="0" y="633188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13000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975142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f-RSSZ-uvodni-stra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4">
            <a:extLst>
              <a:ext uri="{FF2B5EF4-FFF2-40B4-BE49-F238E27FC236}">
                <a16:creationId xmlns:a16="http://schemas.microsoft.com/office/drawing/2014/main" id="{04681597-3106-330E-3672-CAE99FB85B6B}"/>
              </a:ext>
            </a:extLst>
          </p:cNvPr>
          <p:cNvSpPr/>
          <p:nvPr userDrawn="1"/>
        </p:nvSpPr>
        <p:spPr>
          <a:xfrm>
            <a:off x="13563477" y="4659267"/>
            <a:ext cx="4253286" cy="4096872"/>
          </a:xfrm>
          <a:custGeom>
            <a:avLst/>
            <a:gdLst/>
            <a:ahLst/>
            <a:cxnLst/>
            <a:rect l="l" t="t" r="r" b="b"/>
            <a:pathLst>
              <a:path w="6635244" h="6331881">
                <a:moveTo>
                  <a:pt x="0" y="0"/>
                </a:moveTo>
                <a:lnTo>
                  <a:pt x="6635243" y="0"/>
                </a:lnTo>
                <a:lnTo>
                  <a:pt x="6635243" y="6331882"/>
                </a:lnTo>
                <a:lnTo>
                  <a:pt x="0" y="633188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3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  <p:sp>
        <p:nvSpPr>
          <p:cNvPr id="12" name="Freeform 10">
            <a:extLst>
              <a:ext uri="{FF2B5EF4-FFF2-40B4-BE49-F238E27FC236}">
                <a16:creationId xmlns:a16="http://schemas.microsoft.com/office/drawing/2014/main" id="{A36CEED7-317E-6214-BF28-E4A35A7D4480}"/>
              </a:ext>
            </a:extLst>
          </p:cNvPr>
          <p:cNvSpPr/>
          <p:nvPr userDrawn="1"/>
        </p:nvSpPr>
        <p:spPr>
          <a:xfrm>
            <a:off x="14657989" y="294989"/>
            <a:ext cx="3109207" cy="854741"/>
          </a:xfrm>
          <a:custGeom>
            <a:avLst/>
            <a:gdLst/>
            <a:ahLst/>
            <a:cxnLst/>
            <a:rect l="l" t="t" r="r" b="b"/>
            <a:pathLst>
              <a:path w="3109207" h="854741">
                <a:moveTo>
                  <a:pt x="0" y="0"/>
                </a:moveTo>
                <a:lnTo>
                  <a:pt x="3109207" y="0"/>
                </a:lnTo>
                <a:lnTo>
                  <a:pt x="3109207" y="854741"/>
                </a:lnTo>
                <a:lnTo>
                  <a:pt x="0" y="85474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85AA1F58-5B48-6C01-3D26-62F0E3953D4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73516" y="2077117"/>
            <a:ext cx="11522195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5" name="Subtitle 2">
            <a:extLst>
              <a:ext uri="{FF2B5EF4-FFF2-40B4-BE49-F238E27FC236}">
                <a16:creationId xmlns:a16="http://schemas.microsoft.com/office/drawing/2014/main" id="{957A845E-6AC8-5B1B-094C-835AF388C2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43600" y="391286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" name="Freeform 3">
            <a:extLst>
              <a:ext uri="{FF2B5EF4-FFF2-40B4-BE49-F238E27FC236}">
                <a16:creationId xmlns:a16="http://schemas.microsoft.com/office/drawing/2014/main" id="{B65215A8-1D77-2838-6FB8-EBA28579003C}"/>
              </a:ext>
            </a:extLst>
          </p:cNvPr>
          <p:cNvSpPr/>
          <p:nvPr userDrawn="1"/>
        </p:nvSpPr>
        <p:spPr>
          <a:xfrm>
            <a:off x="520804" y="417973"/>
            <a:ext cx="2821052" cy="608774"/>
          </a:xfrm>
          <a:custGeom>
            <a:avLst/>
            <a:gdLst/>
            <a:ahLst/>
            <a:cxnLst/>
            <a:rect l="l" t="t" r="r" b="b"/>
            <a:pathLst>
              <a:path w="2821052" h="608774">
                <a:moveTo>
                  <a:pt x="0" y="0"/>
                </a:moveTo>
                <a:lnTo>
                  <a:pt x="2821052" y="0"/>
                </a:lnTo>
                <a:lnTo>
                  <a:pt x="2821052" y="608774"/>
                </a:lnTo>
                <a:lnTo>
                  <a:pt x="0" y="60877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f-RSSZ-obsahove-stran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76FC633-C581-F06B-D91F-8C07819B22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7598" y="1659385"/>
            <a:ext cx="1191280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4EDB7A-791F-4CFE-4843-469D1D66D9C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709231" y="3441678"/>
            <a:ext cx="14869537" cy="53230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/>
              <a:t>Click to </a:t>
            </a:r>
            <a:r>
              <a:rPr lang="cs-CZ" noProof="0" err="1"/>
              <a:t>edit</a:t>
            </a:r>
            <a:r>
              <a:rPr lang="cs-CZ" noProof="0"/>
              <a:t> Master text </a:t>
            </a:r>
            <a:r>
              <a:rPr lang="cs-CZ" noProof="0" err="1"/>
              <a:t>styles</a:t>
            </a:r>
            <a:endParaRPr lang="cs-CZ" noProof="0"/>
          </a:p>
          <a:p>
            <a:pPr lvl="1"/>
            <a:r>
              <a:rPr lang="cs-CZ" noProof="0"/>
              <a:t>Second level</a:t>
            </a:r>
          </a:p>
          <a:p>
            <a:pPr lvl="2"/>
            <a:r>
              <a:rPr lang="cs-CZ" noProof="0" err="1"/>
              <a:t>Third</a:t>
            </a:r>
            <a:r>
              <a:rPr lang="cs-CZ" noProof="0"/>
              <a:t> level</a:t>
            </a:r>
          </a:p>
          <a:p>
            <a:pPr lvl="3"/>
            <a:r>
              <a:rPr lang="cs-CZ" noProof="0" err="1"/>
              <a:t>Fourth</a:t>
            </a:r>
            <a:r>
              <a:rPr lang="cs-CZ" noProof="0"/>
              <a:t> level</a:t>
            </a:r>
          </a:p>
          <a:p>
            <a:pPr lvl="4"/>
            <a:r>
              <a:rPr lang="cs-CZ" noProof="0" err="1"/>
              <a:t>Fifth</a:t>
            </a:r>
            <a:r>
              <a:rPr lang="cs-CZ" noProof="0"/>
              <a:t> level</a:t>
            </a:r>
          </a:p>
        </p:txBody>
      </p:sp>
      <p:sp>
        <p:nvSpPr>
          <p:cNvPr id="5" name="Freeform 3">
            <a:extLst>
              <a:ext uri="{FF2B5EF4-FFF2-40B4-BE49-F238E27FC236}">
                <a16:creationId xmlns:a16="http://schemas.microsoft.com/office/drawing/2014/main" id="{40EF269D-845F-8B54-4FD5-909297955715}"/>
              </a:ext>
            </a:extLst>
          </p:cNvPr>
          <p:cNvSpPr/>
          <p:nvPr userDrawn="1"/>
        </p:nvSpPr>
        <p:spPr>
          <a:xfrm>
            <a:off x="14995711" y="392573"/>
            <a:ext cx="2821052" cy="608774"/>
          </a:xfrm>
          <a:custGeom>
            <a:avLst/>
            <a:gdLst/>
            <a:ahLst/>
            <a:cxnLst/>
            <a:rect l="l" t="t" r="r" b="b"/>
            <a:pathLst>
              <a:path w="2821052" h="608774">
                <a:moveTo>
                  <a:pt x="0" y="0"/>
                </a:moveTo>
                <a:lnTo>
                  <a:pt x="2821052" y="0"/>
                </a:lnTo>
                <a:lnTo>
                  <a:pt x="2821052" y="608774"/>
                </a:lnTo>
                <a:lnTo>
                  <a:pt x="0" y="60877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9" name="Freeform 10">
            <a:extLst>
              <a:ext uri="{FF2B5EF4-FFF2-40B4-BE49-F238E27FC236}">
                <a16:creationId xmlns:a16="http://schemas.microsoft.com/office/drawing/2014/main" id="{6FBB0C3E-CA47-D162-C22A-D9AB238B402F}"/>
              </a:ext>
            </a:extLst>
          </p:cNvPr>
          <p:cNvSpPr/>
          <p:nvPr userDrawn="1"/>
        </p:nvSpPr>
        <p:spPr>
          <a:xfrm>
            <a:off x="471237" y="269589"/>
            <a:ext cx="3109207" cy="854741"/>
          </a:xfrm>
          <a:custGeom>
            <a:avLst/>
            <a:gdLst/>
            <a:ahLst/>
            <a:cxnLst/>
            <a:rect l="l" t="t" r="r" b="b"/>
            <a:pathLst>
              <a:path w="3109207" h="854741">
                <a:moveTo>
                  <a:pt x="0" y="0"/>
                </a:moveTo>
                <a:lnTo>
                  <a:pt x="3109207" y="0"/>
                </a:lnTo>
                <a:lnTo>
                  <a:pt x="3109207" y="854741"/>
                </a:lnTo>
                <a:lnTo>
                  <a:pt x="0" y="85474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6" name="Freeform 4">
            <a:extLst>
              <a:ext uri="{FF2B5EF4-FFF2-40B4-BE49-F238E27FC236}">
                <a16:creationId xmlns:a16="http://schemas.microsoft.com/office/drawing/2014/main" id="{98688541-F2B5-0617-1373-51988B1028DD}"/>
              </a:ext>
            </a:extLst>
          </p:cNvPr>
          <p:cNvSpPr/>
          <p:nvPr userDrawn="1"/>
        </p:nvSpPr>
        <p:spPr>
          <a:xfrm>
            <a:off x="15074537" y="7134373"/>
            <a:ext cx="3008461" cy="2986484"/>
          </a:xfrm>
          <a:custGeom>
            <a:avLst/>
            <a:gdLst/>
            <a:ahLst/>
            <a:cxnLst/>
            <a:rect l="l" t="t" r="r" b="b"/>
            <a:pathLst>
              <a:path w="6635244" h="6331881">
                <a:moveTo>
                  <a:pt x="0" y="0"/>
                </a:moveTo>
                <a:lnTo>
                  <a:pt x="6635243" y="0"/>
                </a:lnTo>
                <a:lnTo>
                  <a:pt x="6635243" y="6331882"/>
                </a:lnTo>
                <a:lnTo>
                  <a:pt x="0" y="633188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13000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120732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2" r:id="rId7"/>
    <p:sldLayoutId id="2147483655" r:id="rId8"/>
    <p:sldLayoutId id="2147483663" r:id="rId9"/>
    <p:sldLayoutId id="2147483656" r:id="rId10"/>
    <p:sldLayoutId id="2147483657" r:id="rId11"/>
    <p:sldLayoutId id="2147483658" r:id="rId12"/>
    <p:sldLayoutId id="2147483659" r:id="rId13"/>
    <p:sldLayoutId id="2147483664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240" userDrawn="1">
          <p15:clr>
            <a:srgbClr val="F26B43"/>
          </p15:clr>
        </p15:guide>
        <p15:guide id="2" pos="57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mailto:martin.simacek@mmr.gov.cz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ocialni-zaclenovani.cz/index_socialniho_vylouceni/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6">
            <a:extLst>
              <a:ext uri="{FF2B5EF4-FFF2-40B4-BE49-F238E27FC236}">
                <a16:creationId xmlns:a16="http://schemas.microsoft.com/office/drawing/2014/main" id="{3621E3C9-C813-BE4A-0207-AF0566749C09}"/>
              </a:ext>
            </a:extLst>
          </p:cNvPr>
          <p:cNvSpPr txBox="1"/>
          <p:nvPr/>
        </p:nvSpPr>
        <p:spPr>
          <a:xfrm>
            <a:off x="984919" y="3994428"/>
            <a:ext cx="9305493" cy="169277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6620"/>
              </a:lnSpc>
            </a:pPr>
            <a:r>
              <a:rPr lang="cs-CZ" sz="5600" spc="-280">
                <a:solidFill>
                  <a:srgbClr val="000000"/>
                </a:solidFill>
                <a:latin typeface="Arial Black" panose="020B0A04020102020204" pitchFamily="34" charset="0"/>
              </a:rPr>
              <a:t>Agentura pro sociální začleňování 2025 - 2028</a:t>
            </a:r>
          </a:p>
        </p:txBody>
      </p:sp>
      <p:sp>
        <p:nvSpPr>
          <p:cNvPr id="4" name="Podnadpis 2">
            <a:extLst>
              <a:ext uri="{FF2B5EF4-FFF2-40B4-BE49-F238E27FC236}">
                <a16:creationId xmlns:a16="http://schemas.microsoft.com/office/drawing/2014/main" id="{B2262E53-6627-2C75-DACF-10D96464163A}"/>
              </a:ext>
            </a:extLst>
          </p:cNvPr>
          <p:cNvSpPr txBox="1">
            <a:spLocks/>
          </p:cNvSpPr>
          <p:nvPr/>
        </p:nvSpPr>
        <p:spPr>
          <a:xfrm>
            <a:off x="984919" y="7258050"/>
            <a:ext cx="8540570" cy="1150056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Mgr. Martin Šimáček</a:t>
            </a:r>
            <a:br>
              <a:rPr lang="cs-CZ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ředitel Agentury pro sociální začleňování</a:t>
            </a:r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/>
          </a:p>
        </p:txBody>
      </p:sp>
      <p:sp>
        <p:nvSpPr>
          <p:cNvPr id="2" name="TextBox 6">
            <a:extLst>
              <a:ext uri="{FF2B5EF4-FFF2-40B4-BE49-F238E27FC236}">
                <a16:creationId xmlns:a16="http://schemas.microsoft.com/office/drawing/2014/main" id="{61021434-848A-CC8A-AF8D-E3E9CDB28391}"/>
              </a:ext>
            </a:extLst>
          </p:cNvPr>
          <p:cNvSpPr txBox="1"/>
          <p:nvPr/>
        </p:nvSpPr>
        <p:spPr>
          <a:xfrm>
            <a:off x="985925" y="1706394"/>
            <a:ext cx="14420329" cy="71070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6620"/>
              </a:lnSpc>
            </a:pPr>
            <a:r>
              <a:rPr lang="cs-CZ" sz="2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Jednání Monitorovacího výboru pro činnost Agentury pro sociální začleňování 30. 4. 2025</a:t>
            </a:r>
          </a:p>
        </p:txBody>
      </p:sp>
    </p:spTree>
    <p:extLst>
      <p:ext uri="{BB962C8B-B14F-4D97-AF65-F5344CB8AC3E}">
        <p14:creationId xmlns:p14="http://schemas.microsoft.com/office/powerpoint/2010/main" val="4538984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084F0AB2-A467-4F09-3F82-370646187BA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7" y="-1451"/>
            <a:ext cx="18314245" cy="10297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63889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FCD2118-0195-6320-D1B0-8E7BBC6782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4000" b="1">
                <a:solidFill>
                  <a:srgbClr val="002060"/>
                </a:solidFill>
                <a:latin typeface="Arial Black" panose="020B0A04020102020204" pitchFamily="34" charset="0"/>
              </a:rPr>
              <a:t>Harmonogram prostupu obcí spoluprací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8E75867-3BD6-3654-8FEF-EFB003699A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buFont typeface="Calibri" pitchFamily="34" charset="0"/>
              <a:buChar char="-"/>
            </a:pPr>
            <a:r>
              <a:rPr lang="cs-CZ" b="1"/>
              <a:t>Pasportizace obcí: </a:t>
            </a:r>
            <a:r>
              <a:rPr lang="cs-CZ"/>
              <a:t>Vyjednávání o spolupráci/změně/ukončení spolupráce –  </a:t>
            </a:r>
            <a:r>
              <a:rPr lang="cs-CZ" b="1"/>
              <a:t>březen a duben 2025</a:t>
            </a:r>
            <a:endParaRPr lang="cs-CZ" b="1">
              <a:ea typeface="Calibri"/>
              <a:cs typeface="Calibri"/>
            </a:endParaRPr>
          </a:p>
          <a:p>
            <a:pPr>
              <a:buFont typeface="Calibri" pitchFamily="34" charset="0"/>
              <a:buChar char="-"/>
            </a:pPr>
            <a:r>
              <a:rPr lang="cs-CZ" b="1"/>
              <a:t>Výběr obcí do spolupráce KPSV: </a:t>
            </a:r>
            <a:r>
              <a:rPr lang="cs-CZ"/>
              <a:t>Avízo: </a:t>
            </a:r>
            <a:r>
              <a:rPr lang="cs-CZ" b="1"/>
              <a:t>březen 2025 </a:t>
            </a:r>
            <a:endParaRPr lang="cs-CZ" b="1">
              <a:ea typeface="Calibri"/>
              <a:cs typeface="Calibri"/>
            </a:endParaRPr>
          </a:p>
          <a:p>
            <a:pPr marL="0" indent="0">
              <a:buNone/>
            </a:pPr>
            <a:r>
              <a:rPr lang="cs-CZ"/>
              <a:t>   Schválená revize metodiky KPSV 2021+:  </a:t>
            </a:r>
            <a:r>
              <a:rPr lang="cs-CZ" b="1"/>
              <a:t>optimálně k 1.4.2025</a:t>
            </a:r>
            <a:endParaRPr lang="cs-CZ" b="1">
              <a:ea typeface="Calibri"/>
              <a:cs typeface="Calibri"/>
            </a:endParaRPr>
          </a:p>
          <a:p>
            <a:pPr marL="0" indent="0">
              <a:buNone/>
            </a:pPr>
            <a:r>
              <a:rPr lang="cs-CZ"/>
              <a:t>   Vyhlášení výzvy k podávání přihlášek: </a:t>
            </a:r>
            <a:r>
              <a:rPr lang="cs-CZ" b="1"/>
              <a:t>duben 2025</a:t>
            </a:r>
            <a:endParaRPr lang="cs-CZ" b="1">
              <a:ea typeface="Calibri"/>
              <a:cs typeface="Calibri"/>
            </a:endParaRPr>
          </a:p>
          <a:p>
            <a:pPr marL="0" indent="0">
              <a:buNone/>
            </a:pPr>
            <a:r>
              <a:rPr lang="cs-CZ"/>
              <a:t>   Výběrový proces: </a:t>
            </a:r>
            <a:r>
              <a:rPr lang="cs-CZ" b="1"/>
              <a:t>květen 2025 – prosinec 2025 (nejméně 10 obcí)</a:t>
            </a:r>
            <a:endParaRPr lang="cs-CZ" b="1">
              <a:ea typeface="Calibri"/>
              <a:cs typeface="Calibri"/>
            </a:endParaRPr>
          </a:p>
          <a:p>
            <a:pPr marL="457200" indent="-457200">
              <a:buFont typeface="Calibri" pitchFamily="34" charset="0"/>
              <a:buChar char="-"/>
            </a:pPr>
            <a:r>
              <a:rPr lang="cs-CZ" b="1">
                <a:ea typeface="Calibri"/>
                <a:cs typeface="Calibri"/>
              </a:rPr>
              <a:t>Poradenství: </a:t>
            </a:r>
            <a:r>
              <a:rPr lang="cs-CZ">
                <a:ea typeface="Calibri"/>
                <a:cs typeface="Calibri"/>
              </a:rPr>
              <a:t>Zahájení oslovování obcí v průběhu léta 2025</a:t>
            </a:r>
            <a:endParaRPr lang="cs-CZ" b="1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801294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3ECEB2C-113E-1693-0B71-3576C3CF4B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7597" y="1400077"/>
            <a:ext cx="11912804" cy="1143000"/>
          </a:xfrm>
        </p:spPr>
        <p:txBody>
          <a:bodyPr>
            <a:normAutofit/>
          </a:bodyPr>
          <a:lstStyle/>
          <a:p>
            <a:r>
              <a:rPr lang="cs-CZ" sz="3600" b="1">
                <a:solidFill>
                  <a:srgbClr val="002060"/>
                </a:solidFill>
                <a:latin typeface="Arial Black" panose="020B0A04020102020204" pitchFamily="34" charset="0"/>
              </a:rPr>
              <a:t>Pasportizace obcí</a:t>
            </a:r>
          </a:p>
        </p:txBody>
      </p:sp>
      <p:sp>
        <p:nvSpPr>
          <p:cNvPr id="4" name="Zástupný obsah 2">
            <a:extLst>
              <a:ext uri="{FF2B5EF4-FFF2-40B4-BE49-F238E27FC236}">
                <a16:creationId xmlns:a16="http://schemas.microsoft.com/office/drawing/2014/main" id="{BD4DF75B-A4BF-4643-4D16-5ECFD8E9F9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3485" y="2543077"/>
            <a:ext cx="15381027" cy="7092242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cs-CZ" sz="3600" b="1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Pasportizace obcí: posouzení perspektivy pro další spolupráci s ASZ v režimu KPSV 2021+. </a:t>
            </a:r>
            <a:r>
              <a:rPr lang="cs-CZ" sz="360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 </a:t>
            </a:r>
          </a:p>
          <a:p>
            <a:pPr marL="0" indent="0">
              <a:buNone/>
            </a:pPr>
            <a:br>
              <a:rPr lang="cs-CZ" sz="2700">
                <a:latin typeface="Calibri" panose="020F0502020204030204" pitchFamily="34" charset="0"/>
              </a:rPr>
            </a:br>
            <a:r>
              <a:rPr lang="cs-CZ" sz="2800" b="1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Podmínky projektu SKSZ </a:t>
            </a:r>
          </a:p>
          <a:p>
            <a:pPr lvl="1" fontAlgn="base">
              <a:buFont typeface="+mj-lt"/>
              <a:buAutoNum type="arabicPeriod"/>
            </a:pPr>
            <a:r>
              <a:rPr lang="cs-CZ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Podpora obcím s indexem 8 a více </a:t>
            </a:r>
          </a:p>
          <a:p>
            <a:pPr lvl="1" fontAlgn="base">
              <a:buFont typeface="+mj-lt"/>
              <a:buAutoNum type="arabicPeriod" startAt="2"/>
            </a:pPr>
            <a:r>
              <a:rPr lang="cs-CZ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Kapacita ASZ v území: 50 obcí v režimu KPSV (cca 30 stávajících obcí na základě pasportizace a navazujícího jednání, nejméně 10 nových obcí v roce 2025, okamžitá kapacita ASZ v území = 40 obcí v režimu KPSV)</a:t>
            </a:r>
          </a:p>
          <a:p>
            <a:pPr lvl="1" fontAlgn="base">
              <a:buFont typeface="+mj-lt"/>
              <a:buAutoNum type="arabicPeriod" startAt="3"/>
            </a:pPr>
            <a:r>
              <a:rPr lang="cs-CZ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Participace sekundární cílové skupiny (občanů/obyvatel SVL, specificky Romů)</a:t>
            </a:r>
            <a:endParaRPr lang="cs-CZ">
              <a:solidFill>
                <a:srgbClr val="000000"/>
              </a:solidFill>
              <a:latin typeface="Calibri" panose="020F0502020204030204" pitchFamily="34" charset="0"/>
              <a:ea typeface="Calibri"/>
              <a:cs typeface="Calibri"/>
            </a:endParaRPr>
          </a:p>
          <a:p>
            <a:pPr lvl="1" fontAlgn="base">
              <a:buFont typeface="+mj-lt"/>
              <a:buAutoNum type="arabicPeriod" startAt="4"/>
            </a:pPr>
            <a:r>
              <a:rPr lang="cs-CZ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Posilování kapacit obcí k řízení politik sociálního začleňování (Plány </a:t>
            </a:r>
            <a:r>
              <a:rPr lang="cs-CZ" err="1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sociálníoh</a:t>
            </a:r>
            <a:r>
              <a:rPr lang="cs-CZ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 začleňování a Realizační plány, spolupráce v dvouletém cyklu analytika - plánování - implementace - vyhodnocení </a:t>
            </a:r>
            <a:endParaRPr lang="cs-CZ">
              <a:solidFill>
                <a:srgbClr val="000000"/>
              </a:solidFill>
              <a:latin typeface="Calibri" panose="020F0502020204030204" pitchFamily="34" charset="0"/>
              <a:ea typeface="Calibri"/>
              <a:cs typeface="Calibri"/>
            </a:endParaRPr>
          </a:p>
          <a:p>
            <a:pPr lvl="1" fontAlgn="base">
              <a:buFont typeface="+mj-lt"/>
              <a:buAutoNum type="arabicPeriod" startAt="5"/>
            </a:pPr>
            <a:r>
              <a:rPr lang="cs-CZ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Měření dopadů podpory ASZ – kvantitativní/kvalitativní změna </a:t>
            </a:r>
          </a:p>
          <a:p>
            <a:pPr lvl="1" fontAlgn="base">
              <a:buFont typeface="+mj-lt"/>
              <a:buAutoNum type="arabicPeriod" startAt="6"/>
            </a:pPr>
            <a:r>
              <a:rPr lang="cs-CZ" b="1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Sledování a vyhodnocování účelnosti podpory ASZ = potřebnost podpory ASZ </a:t>
            </a:r>
          </a:p>
        </p:txBody>
      </p:sp>
    </p:spTree>
    <p:extLst>
      <p:ext uri="{BB962C8B-B14F-4D97-AF65-F5344CB8AC3E}">
        <p14:creationId xmlns:p14="http://schemas.microsoft.com/office/powerpoint/2010/main" val="34232940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E230945-B04A-A09D-F271-36B2D70ECD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b="1">
                <a:solidFill>
                  <a:srgbClr val="002060"/>
                </a:solidFill>
                <a:latin typeface="Arial Black" panose="020B0A04020102020204" pitchFamily="34" charset="0"/>
              </a:rPr>
              <a:t>Průběh pasportizace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BD26108-4F3B-7004-0F8D-D5DFEBFE92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just" rtl="0" fontAlgn="base">
              <a:buAutoNum type="arabicParenR"/>
            </a:pPr>
            <a:r>
              <a:rPr lang="cs-CZ"/>
              <a:t>Stanoveny dílčí ukazatele v každém kritériu</a:t>
            </a:r>
          </a:p>
          <a:p>
            <a:pPr marL="514350" indent="-514350" algn="just" rtl="0" fontAlgn="base">
              <a:buAutoNum type="arabicParenR"/>
            </a:pPr>
            <a:r>
              <a:rPr lang="cs-CZ"/>
              <a:t>Stanoveny váhy ukazatele</a:t>
            </a:r>
          </a:p>
          <a:p>
            <a:pPr marL="514350" indent="-514350" algn="just" rtl="0" fontAlgn="base">
              <a:buAutoNum type="arabicParenR"/>
            </a:pPr>
            <a:r>
              <a:rPr lang="cs-CZ"/>
              <a:t>Zpracování pasportu všech obcí dle jednotné metodiky</a:t>
            </a:r>
          </a:p>
          <a:p>
            <a:pPr marL="514350" indent="-514350" algn="just" rtl="0" fontAlgn="base">
              <a:buAutoNum type="arabicParenR"/>
            </a:pPr>
            <a:r>
              <a:rPr lang="cs-CZ"/>
              <a:t>Rozřazení obcí dle výsledku do obecných kategorií</a:t>
            </a:r>
          </a:p>
          <a:p>
            <a:pPr marL="514350" indent="-514350" algn="just" rtl="0" fontAlgn="base">
              <a:buAutoNum type="arabicParenR"/>
            </a:pPr>
            <a:r>
              <a:rPr lang="cs-CZ"/>
              <a:t>Kvalitativní reflexe ze strany RC – s ohledem na výsledek vyhodnocení a konsenzus k návrhu režimu spolupráce, pro jednání s obcí</a:t>
            </a:r>
          </a:p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869214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DDBF5F9-CB00-D3F0-E876-A4F57F0870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35017" y="1437712"/>
            <a:ext cx="13617966" cy="1143000"/>
          </a:xfrm>
        </p:spPr>
        <p:txBody>
          <a:bodyPr>
            <a:noAutofit/>
          </a:bodyPr>
          <a:lstStyle/>
          <a:p>
            <a:r>
              <a:rPr lang="cs-CZ" sz="3600" b="1">
                <a:solidFill>
                  <a:srgbClr val="002060"/>
                </a:solidFill>
                <a:latin typeface="Arial Black" panose="020B0A04020102020204" pitchFamily="34" charset="0"/>
              </a:rPr>
              <a:t>Základní typologie obcí z hlediska účelnosti podpory</a:t>
            </a:r>
          </a:p>
        </p:txBody>
      </p:sp>
      <p:graphicFrame>
        <p:nvGraphicFramePr>
          <p:cNvPr id="4" name="Zástupný obsah 3">
            <a:extLst>
              <a:ext uri="{FF2B5EF4-FFF2-40B4-BE49-F238E27FC236}">
                <a16:creationId xmlns:a16="http://schemas.microsoft.com/office/drawing/2014/main" id="{CD5124F9-52C0-970F-B2B1-8B97B51DEC54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874125" y="2909437"/>
          <a:ext cx="14539750" cy="6527007"/>
        </p:xfrm>
        <a:graphic>
          <a:graphicData uri="http://schemas.openxmlformats.org/drawingml/2006/table">
            <a:tbl>
              <a:tblPr/>
              <a:tblGrid>
                <a:gridCol w="1453973">
                  <a:extLst>
                    <a:ext uri="{9D8B030D-6E8A-4147-A177-3AD203B41FA5}">
                      <a16:colId xmlns:a16="http://schemas.microsoft.com/office/drawing/2014/main" val="3370233456"/>
                    </a:ext>
                  </a:extLst>
                </a:gridCol>
                <a:gridCol w="13085777">
                  <a:extLst>
                    <a:ext uri="{9D8B030D-6E8A-4147-A177-3AD203B41FA5}">
                      <a16:colId xmlns:a16="http://schemas.microsoft.com/office/drawing/2014/main" val="24535253"/>
                    </a:ext>
                  </a:extLst>
                </a:gridCol>
              </a:tblGrid>
              <a:tr h="1678812"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2100" b="1">
                          <a:effectLst/>
                        </a:rPr>
                        <a:t>A</a:t>
                      </a:r>
                    </a:p>
                  </a:txBody>
                  <a:tcPr marL="14406" marR="14406" marT="9605" marB="960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6666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cs-CZ" sz="2100">
                          <a:effectLst/>
                        </a:rPr>
                        <a:t>obec má dostatečné nástroje pro koordinaci politiky sociálního začleňování, jsou vytvořeny předpoklady pro samostatnou koordinaci politiky sociálního začleňování (personální zajištění agendy, zkušenost ze strategického řízení a plánování na úrovní obce, zdroje na straně obce, rozvoj dalších agend spravovaných obcí v oblastech sociálního začleňování, spolufinancování/vlastní implementace nástrojů sociálního začleňování)</a:t>
                      </a:r>
                    </a:p>
                  </a:txBody>
                  <a:tcPr marL="14406" marR="14406" marT="9605" marB="9605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57055118"/>
                  </a:ext>
                </a:extLst>
              </a:tr>
              <a:tr h="1056461"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2100" b="1">
                          <a:effectLst/>
                        </a:rPr>
                        <a:t>B</a:t>
                      </a:r>
                    </a:p>
                  </a:txBody>
                  <a:tcPr marL="14406" marR="14406" marT="9605" marB="960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9138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cs-CZ" sz="2100">
                          <a:effectLst/>
                        </a:rPr>
                        <a:t>obec vytváří/deklaruje závazek vytvořit podmínky pro koordinaci politiky sociálního začleňování a implementaci nástrojů sociálního začleňování, absence – není vybudována dostatečná znalost, schopnost koordinace</a:t>
                      </a:r>
                    </a:p>
                  </a:txBody>
                  <a:tcPr marL="14406" marR="14406" marT="9605" marB="9605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98966239"/>
                  </a:ext>
                </a:extLst>
              </a:tr>
              <a:tr h="1263911"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2100" b="1">
                          <a:effectLst/>
                        </a:rPr>
                        <a:t>C</a:t>
                      </a:r>
                    </a:p>
                  </a:txBody>
                  <a:tcPr marL="14406" marR="14406" marT="9605" marB="960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C232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cs-CZ" sz="2100">
                          <a:effectLst/>
                        </a:rPr>
                        <a:t>obec má nástroje a vytváří podmínky pro koordinaci politiky sociálního začleňování, implementuje nástroje sociálního začleňování a jsou identifikovány konkrétní oblasti sociálního začleňování, v nichž má obec potenciál vyšší úrovně/prohloubení/inovace nástrojů sociálního začleňování</a:t>
                      </a:r>
                    </a:p>
                  </a:txBody>
                  <a:tcPr marL="14406" marR="14406" marT="9605" marB="9605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9782145"/>
                  </a:ext>
                </a:extLst>
              </a:tr>
              <a:tr h="849011"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2100" b="1">
                          <a:effectLst/>
                        </a:rPr>
                        <a:t>D</a:t>
                      </a:r>
                    </a:p>
                  </a:txBody>
                  <a:tcPr marL="14406" marR="14406" marT="9605" marB="960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AA84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cs-CZ" sz="2100">
                          <a:effectLst/>
                        </a:rPr>
                        <a:t>obec má nízkou absorpční kapacitu, primárně se jedná o obec I. typu bez možnosti zajistit dostatečnou personální kapacitu pro řízení a koordinaci politiky sociálního začleňování na území obce</a:t>
                      </a:r>
                    </a:p>
                  </a:txBody>
                  <a:tcPr marL="14406" marR="14406" marT="9605" marB="9605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2219939"/>
                  </a:ext>
                </a:extLst>
              </a:tr>
              <a:tr h="1678812"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2100" b="1">
                          <a:effectLst/>
                        </a:rPr>
                        <a:t>E</a:t>
                      </a:r>
                    </a:p>
                  </a:txBody>
                  <a:tcPr marL="14406" marR="14406" marT="9605" marB="960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D9EEB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cs-CZ" sz="2100">
                          <a:effectLst/>
                        </a:rPr>
                        <a:t>obec nemá zájem o převzetí odpovědnost za procesy a činnosti spojené s politikami sociálního začleňování, nezajišťuje minimální personální kapacitu pro koordinaci politik sociálního začleňování, nejsou implementovány/není vůle implementovat/podporovat nástroje integrace obyvatel ohrožených sociálním vyloučením, případně je v území vyčerpána absorpční kapacita</a:t>
                      </a:r>
                    </a:p>
                  </a:txBody>
                  <a:tcPr marL="14406" marR="14406" marT="9605" marB="9605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542043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33840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10B7FD0-0F72-2B1D-8FF1-5607371F9C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b="1">
                <a:solidFill>
                  <a:srgbClr val="002060"/>
                </a:solidFill>
                <a:latin typeface="Arial Black" panose="020B0A04020102020204" pitchFamily="34" charset="0"/>
              </a:rPr>
              <a:t>Zobecněné výstupy pro vyjednávání s obcemi</a:t>
            </a:r>
          </a:p>
        </p:txBody>
      </p:sp>
      <p:pic>
        <p:nvPicPr>
          <p:cNvPr id="5" name="Zástupný obsah 4">
            <a:extLst>
              <a:ext uri="{FF2B5EF4-FFF2-40B4-BE49-F238E27FC236}">
                <a16:creationId xmlns:a16="http://schemas.microsoft.com/office/drawing/2014/main" id="{263CBBD4-36D9-61D9-0125-C0535A3A58F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89443" y="3696594"/>
            <a:ext cx="10792999" cy="4734202"/>
          </a:xfrm>
        </p:spPr>
      </p:pic>
    </p:spTree>
    <p:extLst>
      <p:ext uri="{BB962C8B-B14F-4D97-AF65-F5344CB8AC3E}">
        <p14:creationId xmlns:p14="http://schemas.microsoft.com/office/powerpoint/2010/main" val="32428222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>
            <a:extLst>
              <a:ext uri="{FF2B5EF4-FFF2-40B4-BE49-F238E27FC236}">
                <a16:creationId xmlns:a16="http://schemas.microsoft.com/office/drawing/2014/main" id="{5A61EB80-01B2-909B-ABDA-1752FA9D65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30185" y="4343400"/>
            <a:ext cx="8250023" cy="5688000"/>
          </a:xfrm>
          <a:prstGeom prst="rect">
            <a:avLst/>
          </a:prstGeom>
        </p:spPr>
      </p:pic>
      <p:pic>
        <p:nvPicPr>
          <p:cNvPr id="4" name="Obrázek 3">
            <a:extLst>
              <a:ext uri="{FF2B5EF4-FFF2-40B4-BE49-F238E27FC236}">
                <a16:creationId xmlns:a16="http://schemas.microsoft.com/office/drawing/2014/main" id="{04F0B3A8-F370-2B64-EDE8-B3E9D63A7F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341" y="2519614"/>
            <a:ext cx="8256000" cy="6192000"/>
          </a:xfrm>
          <a:prstGeom prst="rect">
            <a:avLst/>
          </a:prstGeom>
        </p:spPr>
      </p:pic>
      <p:sp>
        <p:nvSpPr>
          <p:cNvPr id="5" name="Nadpis 1">
            <a:extLst>
              <a:ext uri="{FF2B5EF4-FFF2-40B4-BE49-F238E27FC236}">
                <a16:creationId xmlns:a16="http://schemas.microsoft.com/office/drawing/2014/main" id="{A8D83430-ABAB-E64A-EF38-A32BD6C375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7598" y="786260"/>
            <a:ext cx="11912804" cy="1143000"/>
          </a:xfrm>
        </p:spPr>
        <p:txBody>
          <a:bodyPr>
            <a:normAutofit/>
          </a:bodyPr>
          <a:lstStyle/>
          <a:p>
            <a:r>
              <a:rPr lang="cs-CZ" sz="3600" b="1">
                <a:solidFill>
                  <a:srgbClr val="002060"/>
                </a:solidFill>
                <a:latin typeface="Arial Black"/>
              </a:rPr>
              <a:t>Vyhodnocení efektivity a dopad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270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0C93F40-A76D-2D19-A980-597032A5B6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01898" y="508000"/>
            <a:ext cx="11912804" cy="1143000"/>
          </a:xfrm>
        </p:spPr>
        <p:txBody>
          <a:bodyPr anchor="ctr">
            <a:normAutofit/>
          </a:bodyPr>
          <a:lstStyle/>
          <a:p>
            <a:r>
              <a:rPr lang="cs-CZ" sz="3600" b="1">
                <a:solidFill>
                  <a:srgbClr val="002060"/>
                </a:solidFill>
                <a:latin typeface="Arial Black"/>
              </a:rPr>
              <a:t>Provázanost nástrojů vyhodnocení ASZ</a:t>
            </a:r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B67D9D7B-ED1E-1577-B615-DF9820A3782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4908"/>
          <a:stretch/>
        </p:blipFill>
        <p:spPr>
          <a:xfrm>
            <a:off x="2750808" y="1652280"/>
            <a:ext cx="13000925" cy="83172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105655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>
            <a:extLst>
              <a:ext uri="{FF2B5EF4-FFF2-40B4-BE49-F238E27FC236}">
                <a16:creationId xmlns:a16="http://schemas.microsoft.com/office/drawing/2014/main" id="{A1093EE3-F25C-4C47-9C02-427B9DE687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57450" y="1067377"/>
            <a:ext cx="14043042" cy="1143000"/>
          </a:xfrm>
        </p:spPr>
        <p:txBody>
          <a:bodyPr>
            <a:normAutofit/>
          </a:bodyPr>
          <a:lstStyle/>
          <a:p>
            <a:r>
              <a:rPr lang="cs-CZ" sz="3600" b="1">
                <a:solidFill>
                  <a:srgbClr val="002060"/>
                </a:solidFill>
                <a:latin typeface="Arial Black"/>
              </a:rPr>
              <a:t>Stav realizace opatření PSZ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15030CE-6F77-BCDB-63C0-672E7D27785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1951" t="32075" r="20255" b="30377"/>
          <a:stretch/>
        </p:blipFill>
        <p:spPr>
          <a:xfrm>
            <a:off x="425758" y="2433471"/>
            <a:ext cx="17436484" cy="63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05881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12556F-3542-E7EB-1C15-3A53180ABB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>
            <a:extLst>
              <a:ext uri="{FF2B5EF4-FFF2-40B4-BE49-F238E27FC236}">
                <a16:creationId xmlns:a16="http://schemas.microsoft.com/office/drawing/2014/main" id="{5BE9E884-E938-C43A-557B-3CDC7B9695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57450" y="1067377"/>
            <a:ext cx="14043042" cy="1143000"/>
          </a:xfrm>
        </p:spPr>
        <p:txBody>
          <a:bodyPr>
            <a:normAutofit/>
          </a:bodyPr>
          <a:lstStyle/>
          <a:p>
            <a:r>
              <a:rPr lang="cs-CZ" sz="3600" b="1">
                <a:solidFill>
                  <a:srgbClr val="002060"/>
                </a:solidFill>
                <a:latin typeface="Arial Black"/>
              </a:rPr>
              <a:t>Stav realizace opatření PSZ dle jednotlivých oblastí</a:t>
            </a:r>
          </a:p>
        </p:txBody>
      </p:sp>
      <p:pic>
        <p:nvPicPr>
          <p:cNvPr id="8" name="Obrázek 7">
            <a:extLst>
              <a:ext uri="{FF2B5EF4-FFF2-40B4-BE49-F238E27FC236}">
                <a16:creationId xmlns:a16="http://schemas.microsoft.com/office/drawing/2014/main" id="{AFB50F9E-0188-DD14-C9A7-A3D08B801E2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2983" t="40744" r="24386" b="12047"/>
          <a:stretch/>
        </p:blipFill>
        <p:spPr>
          <a:xfrm>
            <a:off x="1302796" y="2034197"/>
            <a:ext cx="15197696" cy="76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25164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503D64E-3A58-8BE0-7CBA-B0BB963FBF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4000">
                <a:solidFill>
                  <a:srgbClr val="002060"/>
                </a:solidFill>
                <a:latin typeface="Arial Black"/>
                <a:ea typeface="Calibri"/>
                <a:cs typeface="Calibri"/>
              </a:rPr>
              <a:t>Způsob</a:t>
            </a:r>
            <a:r>
              <a:rPr lang="cs-CZ" sz="4000">
                <a:solidFill>
                  <a:srgbClr val="002060"/>
                </a:solidFill>
                <a:latin typeface="Arial Black"/>
                <a:ea typeface="+mj-lt"/>
                <a:cs typeface="+mj-lt"/>
              </a:rPr>
              <a:t> zapojení místních samospráv do financování činnosti Agentury pro sociální začleňování</a:t>
            </a:r>
            <a:endParaRPr lang="cs-CZ" sz="4000" b="1">
              <a:solidFill>
                <a:srgbClr val="002060"/>
              </a:solidFill>
              <a:latin typeface="Arial Black"/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13B0078-B431-9C60-83FF-59F14A661E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cs-CZ"/>
              <a:t>Materiál</a:t>
            </a:r>
            <a:r>
              <a:rPr lang="cs-CZ">
                <a:ea typeface="+mn-lt"/>
                <a:cs typeface="+mn-lt"/>
              </a:rPr>
              <a:t> předkládán jako plnění úkolu uloženého usnesením vlády ze dne 28. srpna 2024 č. 580 (bod III/1d)</a:t>
            </a:r>
          </a:p>
          <a:p>
            <a:r>
              <a:rPr lang="cs-CZ">
                <a:ea typeface="+mn-lt"/>
                <a:cs typeface="+mn-lt"/>
              </a:rPr>
              <a:t>Projednán ve Výboru pro regionální politiku na pracovní úrovni 14. listopadu 2024</a:t>
            </a:r>
          </a:p>
          <a:p>
            <a:r>
              <a:rPr lang="cs-CZ">
                <a:ea typeface="+mn-lt"/>
                <a:cs typeface="+mn-lt"/>
              </a:rPr>
              <a:t>Projednán ve Výboru pro regionální politiku na vládní úrovni 22. ledna 2025</a:t>
            </a:r>
          </a:p>
          <a:p>
            <a:r>
              <a:rPr lang="cs-CZ">
                <a:ea typeface="Calibri"/>
                <a:cs typeface="Calibri"/>
              </a:rPr>
              <a:t>Připomínkové řízení (zúžené na MPSV, MF a ÚV) probíhalo od 17.02.2025 do </a:t>
            </a:r>
            <a:r>
              <a:rPr lang="cs-CZ">
                <a:ea typeface="+mn-lt"/>
                <a:cs typeface="+mn-lt"/>
              </a:rPr>
              <a:t>24.02.2025</a:t>
            </a:r>
            <a:endParaRPr lang="cs-CZ">
              <a:ea typeface="Calibri"/>
              <a:cs typeface="Calibri"/>
            </a:endParaRPr>
          </a:p>
          <a:p>
            <a:r>
              <a:rPr lang="cs-CZ">
                <a:ea typeface="+mn-lt"/>
                <a:cs typeface="+mn-lt"/>
              </a:rPr>
              <a:t>Připomínky vznesené ÚV ČR VÚV a členů Monitorovacího výboru byly vypořádány ke dni 20.3.2025, připomínky MF jsou rovněž vypořádány, připomínky MPSV nejsou vypořádány</a:t>
            </a:r>
            <a:endParaRPr lang="cs-CZ">
              <a:ea typeface="Calibri"/>
              <a:cs typeface="Calibri"/>
            </a:endParaRPr>
          </a:p>
          <a:p>
            <a:endParaRPr lang="cs-CZ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908297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208F96E-CE15-C4D6-DAB5-585F81CAF6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3480" y="838200"/>
            <a:ext cx="14101040" cy="1143000"/>
          </a:xfrm>
        </p:spPr>
        <p:txBody>
          <a:bodyPr>
            <a:noAutofit/>
          </a:bodyPr>
          <a:lstStyle/>
          <a:p>
            <a:r>
              <a:rPr lang="cs-CZ" sz="3600" b="1">
                <a:solidFill>
                  <a:srgbClr val="002060"/>
                </a:solidFill>
                <a:latin typeface="Arial Black"/>
              </a:rPr>
              <a:t>Sledování dopadů spolupráce Agentury </a:t>
            </a:r>
            <a:br>
              <a:rPr lang="cs-CZ" sz="3600" b="1">
                <a:solidFill>
                  <a:srgbClr val="002060"/>
                </a:solidFill>
                <a:latin typeface="Arial Black"/>
              </a:rPr>
            </a:br>
            <a:r>
              <a:rPr lang="cs-CZ" sz="3600" b="1">
                <a:solidFill>
                  <a:srgbClr val="002060"/>
                </a:solidFill>
                <a:latin typeface="Arial Black"/>
              </a:rPr>
              <a:t>s obcemi a lokálními partnery </a:t>
            </a:r>
            <a:br>
              <a:rPr lang="cs-CZ" sz="3600" b="1">
                <a:solidFill>
                  <a:srgbClr val="002060"/>
                </a:solidFill>
                <a:latin typeface="Arial Black"/>
              </a:rPr>
            </a:br>
            <a:r>
              <a:rPr lang="cs-CZ" sz="3600" b="1">
                <a:solidFill>
                  <a:srgbClr val="002060"/>
                </a:solidFill>
                <a:latin typeface="Arial Black"/>
              </a:rPr>
              <a:t>na sociální vyloučené obyvatele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AC33265-E292-1FAC-71F4-EBC052A3D6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91244" y="1924179"/>
            <a:ext cx="14869537" cy="6438642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endParaRPr lang="cs-CZ" b="1"/>
          </a:p>
          <a:p>
            <a:pPr marL="0" indent="0">
              <a:buNone/>
            </a:pPr>
            <a:endParaRPr lang="cs-CZ" b="1"/>
          </a:p>
          <a:p>
            <a:pPr marL="0" indent="0">
              <a:buNone/>
            </a:pPr>
            <a:r>
              <a:rPr lang="cs-CZ" b="1"/>
              <a:t>Monitoring výzvy 18 OPZ+</a:t>
            </a:r>
            <a:endParaRPr lang="cs-CZ">
              <a:ea typeface="Calibri"/>
              <a:cs typeface="Calibri"/>
            </a:endParaRPr>
          </a:p>
        </p:txBody>
      </p:sp>
      <p:graphicFrame>
        <p:nvGraphicFramePr>
          <p:cNvPr id="6" name="Graf 5">
            <a:extLst>
              <a:ext uri="{FF2B5EF4-FFF2-40B4-BE49-F238E27FC236}">
                <a16:creationId xmlns:a16="http://schemas.microsoft.com/office/drawing/2014/main" id="{AF89CD36-9E30-13BD-F5CE-1656762036A6}"/>
              </a:ext>
            </a:extLst>
          </p:cNvPr>
          <p:cNvGraphicFramePr>
            <a:graphicFrameLocks/>
          </p:cNvGraphicFramePr>
          <p:nvPr/>
        </p:nvGraphicFramePr>
        <p:xfrm>
          <a:off x="1249680" y="3992880"/>
          <a:ext cx="16474440" cy="5455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051432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82FB756-EC5E-4AC8-8FD6-294E8CFB78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7598" y="1606838"/>
            <a:ext cx="11912804" cy="1143000"/>
          </a:xfrm>
        </p:spPr>
        <p:txBody>
          <a:bodyPr>
            <a:noAutofit/>
          </a:bodyPr>
          <a:lstStyle/>
          <a:p>
            <a:r>
              <a:rPr lang="cs-CZ" sz="3600" b="1">
                <a:solidFill>
                  <a:srgbClr val="002060"/>
                </a:solidFill>
                <a:latin typeface="Arial Black"/>
              </a:rPr>
              <a:t>Romové – sledování zranitelných skupin v rámci předkládaného projektu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26EB74C-CB5C-13C6-4AD3-C5C4659437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cs-CZ">
                <a:cs typeface="Calibri"/>
              </a:rPr>
              <a:t>V novém projektu výstup: tzv. </a:t>
            </a:r>
            <a:r>
              <a:rPr lang="cs-CZ" b="1" i="1">
                <a:cs typeface="Calibri"/>
              </a:rPr>
              <a:t>Monitorovací arch zranitelných skupin včetně sociálně  </a:t>
            </a:r>
            <a:br>
              <a:rPr lang="cs-CZ" b="1" i="1">
                <a:ea typeface="Calibri"/>
                <a:cs typeface="Calibri"/>
              </a:rPr>
            </a:br>
            <a:r>
              <a:rPr lang="cs-CZ" b="1" i="1">
                <a:cs typeface="Calibri"/>
              </a:rPr>
              <a:t>vyloučených Romů.</a:t>
            </a:r>
          </a:p>
          <a:p>
            <a:r>
              <a:rPr lang="cs-CZ">
                <a:cs typeface="Calibri"/>
              </a:rPr>
              <a:t>proběhne </a:t>
            </a:r>
            <a:r>
              <a:rPr lang="cs-CZ" b="1">
                <a:solidFill>
                  <a:srgbClr val="000000"/>
                </a:solidFill>
                <a:latin typeface="Aptos Narrow" panose="020B0004020202020204" pitchFamily="34" charset="0"/>
              </a:rPr>
              <a:t>50 </a:t>
            </a:r>
            <a:r>
              <a:rPr lang="cs-CZ" b="1" err="1">
                <a:solidFill>
                  <a:srgbClr val="000000"/>
                </a:solidFill>
                <a:latin typeface="Aptos Narrow" panose="020B0004020202020204" pitchFamily="34" charset="0"/>
              </a:rPr>
              <a:t>fokusních</a:t>
            </a:r>
            <a:r>
              <a:rPr lang="cs-CZ" b="1">
                <a:solidFill>
                  <a:srgbClr val="000000"/>
                </a:solidFill>
                <a:latin typeface="Aptos Narrow" panose="020B0004020202020204" pitchFamily="34" charset="0"/>
              </a:rPr>
              <a:t> skupin s 300 obyvateli v min. 20 obcích</a:t>
            </a:r>
            <a:endParaRPr lang="cs-CZ" b="1" u="sng">
              <a:solidFill>
                <a:srgbClr val="000000"/>
              </a:solidFill>
              <a:latin typeface="Aptos Narrow" panose="020B0004020202020204" pitchFamily="34" charset="0"/>
              <a:cs typeface="Calibri"/>
            </a:endParaRPr>
          </a:p>
          <a:p>
            <a:r>
              <a:rPr lang="cs-CZ" sz="3200">
                <a:solidFill>
                  <a:srgbClr val="000000"/>
                </a:solidFill>
                <a:effectLst/>
                <a:latin typeface="+mj-lt"/>
                <a:ea typeface="Calibri"/>
              </a:rPr>
              <a:t>v případě polostrukturovaných rozhovorů, které Agentura realizuje přímo v sociálně vyloučených lokalitách, </a:t>
            </a:r>
            <a:r>
              <a:rPr lang="cs-CZ">
                <a:solidFill>
                  <a:srgbClr val="000000"/>
                </a:solidFill>
                <a:latin typeface="+mj-lt"/>
                <a:ea typeface="Calibri"/>
              </a:rPr>
              <a:t>j</a:t>
            </a:r>
            <a:r>
              <a:rPr lang="cs-CZ" sz="3200">
                <a:solidFill>
                  <a:srgbClr val="000000"/>
                </a:solidFill>
                <a:effectLst/>
                <a:latin typeface="+mj-lt"/>
                <a:ea typeface="Calibri"/>
              </a:rPr>
              <a:t>enom od 1.1.2023 eviduje </a:t>
            </a:r>
            <a:r>
              <a:rPr lang="cs-CZ" sz="3200" b="1" u="sng">
                <a:solidFill>
                  <a:srgbClr val="000000"/>
                </a:solidFill>
                <a:effectLst/>
                <a:latin typeface="+mj-lt"/>
                <a:ea typeface="Calibri"/>
              </a:rPr>
              <a:t>375 Romů z celkových 534 respondentů</a:t>
            </a:r>
            <a:r>
              <a:rPr lang="cs-CZ" sz="3200">
                <a:solidFill>
                  <a:srgbClr val="000000"/>
                </a:solidFill>
                <a:effectLst/>
                <a:latin typeface="+mj-lt"/>
                <a:ea typeface="Calibri"/>
              </a:rPr>
              <a:t> uskutečněných individuálních rozhovorů. </a:t>
            </a:r>
            <a:endParaRPr lang="cs-CZ" sz="3200">
              <a:solidFill>
                <a:srgbClr val="000000"/>
              </a:solidFill>
              <a:effectLst/>
              <a:latin typeface="+mj-lt"/>
              <a:ea typeface="Calibri"/>
              <a:cs typeface="Calibri"/>
            </a:endParaRPr>
          </a:p>
          <a:p>
            <a:endParaRPr lang="cs-CZ" u="sng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428979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A0756CF-D3F9-3BBC-B429-845D5F2ECC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 sz="3600" b="1">
                <a:solidFill>
                  <a:srgbClr val="002060"/>
                </a:solidFill>
                <a:latin typeface="Arial Black"/>
              </a:rPr>
              <a:t>Romové – sledování zranitelných skupin: stávající stav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97728DC-2C19-B2CD-6182-DA18FBC518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09231" y="3441678"/>
            <a:ext cx="14869537" cy="607129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>
                <a:cs typeface="Calibri"/>
              </a:rPr>
              <a:t>Sledováno v rámci výzev OPZ+ včetně výzev KPSV 2021+.</a:t>
            </a:r>
          </a:p>
          <a:p>
            <a:r>
              <a:rPr lang="cs-CZ">
                <a:cs typeface="Calibri"/>
              </a:rPr>
              <a:t>Čísla ze sestav výzev KPSV 2021+ od MPSV -  sledován je počet Romů.</a:t>
            </a:r>
            <a:endParaRPr lang="cs-CZ">
              <a:ea typeface="Calibri"/>
              <a:cs typeface="Calibri"/>
            </a:endParaRPr>
          </a:p>
          <a:p>
            <a:endParaRPr lang="cs-CZ">
              <a:cs typeface="Calibri"/>
            </a:endParaRPr>
          </a:p>
        </p:txBody>
      </p:sp>
      <p:graphicFrame>
        <p:nvGraphicFramePr>
          <p:cNvPr id="6" name="Tabulka 5">
            <a:extLst>
              <a:ext uri="{FF2B5EF4-FFF2-40B4-BE49-F238E27FC236}">
                <a16:creationId xmlns:a16="http://schemas.microsoft.com/office/drawing/2014/main" id="{E7A336C4-F7CF-2FFA-86DB-87E82A1F25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0081563"/>
              </p:ext>
            </p:extLst>
          </p:nvPr>
        </p:nvGraphicFramePr>
        <p:xfrm>
          <a:off x="1981200" y="5791200"/>
          <a:ext cx="11099800" cy="2125312"/>
        </p:xfrm>
        <a:graphic>
          <a:graphicData uri="http://schemas.openxmlformats.org/drawingml/2006/table">
            <a:tbl>
              <a:tblPr firstRow="1" firstCol="1" bandRow="1"/>
              <a:tblGrid>
                <a:gridCol w="7511560">
                  <a:extLst>
                    <a:ext uri="{9D8B030D-6E8A-4147-A177-3AD203B41FA5}">
                      <a16:colId xmlns:a16="http://schemas.microsoft.com/office/drawing/2014/main" val="1570678979"/>
                    </a:ext>
                  </a:extLst>
                </a:gridCol>
                <a:gridCol w="3588240">
                  <a:extLst>
                    <a:ext uri="{9D8B030D-6E8A-4147-A177-3AD203B41FA5}">
                      <a16:colId xmlns:a16="http://schemas.microsoft.com/office/drawing/2014/main" val="3982891271"/>
                    </a:ext>
                  </a:extLst>
                </a:gridCol>
              </a:tblGrid>
              <a:tr h="531328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 b="1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Data podpořených osob výzva 018, obce ve spolupráci s ASZ  </a:t>
                      </a:r>
                      <a:r>
                        <a:rPr lang="cs-CZ" sz="2000" b="1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(k 31.8.2024):</a:t>
                      </a:r>
                      <a:endParaRPr lang="cs-CZ" sz="2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2663848"/>
                  </a:ext>
                </a:extLst>
              </a:tr>
              <a:tr h="53132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>
                          <a:effectLst/>
                          <a:latin typeface="Calibri"/>
                          <a:ea typeface="Calibri"/>
                          <a:cs typeface="Times New Roman"/>
                        </a:rPr>
                        <a:t>Celkový počet účastníků (osoby podpořené nad 40 h):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>
                          <a:effectLst/>
                          <a:latin typeface="Calibri"/>
                          <a:ea typeface="Calibri"/>
                          <a:cs typeface="Times New Roman"/>
                        </a:rPr>
                        <a:t>  525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5850120"/>
                  </a:ext>
                </a:extLst>
              </a:tr>
              <a:tr h="53132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>
                          <a:effectLst/>
                          <a:latin typeface="Calibri"/>
                          <a:ea typeface="Calibri"/>
                          <a:cs typeface="Times New Roman"/>
                        </a:rPr>
                        <a:t>Využívání podpořených služeb (počet osob podpořených do 40 h):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>
                          <a:effectLst/>
                          <a:latin typeface="Calibri"/>
                          <a:ea typeface="Calibri"/>
                          <a:cs typeface="Times New Roman"/>
                        </a:rPr>
                        <a:t>9 644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4365646"/>
                  </a:ext>
                </a:extLst>
              </a:tr>
              <a:tr h="53132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>
                          <a:effectLst/>
                          <a:latin typeface="Calibri"/>
                          <a:ea typeface="Calibri"/>
                          <a:cs typeface="Times New Roman"/>
                        </a:rPr>
                        <a:t>Počet podpořených Romů: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>
                          <a:effectLst/>
                          <a:latin typeface="Calibri"/>
                          <a:ea typeface="Calibri"/>
                          <a:cs typeface="Times New Roman"/>
                        </a:rPr>
                        <a:t>3 190 (30 % z </a:t>
                      </a:r>
                      <a:r>
                        <a:rPr lang="cs-CZ" sz="200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celk</a:t>
                      </a:r>
                      <a:r>
                        <a:rPr lang="cs-CZ" sz="2000">
                          <a:effectLst/>
                          <a:latin typeface="Calibri"/>
                          <a:ea typeface="Calibri"/>
                          <a:cs typeface="Times New Roman"/>
                        </a:rPr>
                        <a:t>. počtu osob)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67418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058276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FD0180-22EF-A2D5-4C53-77AA3E1F81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>
            <a:defPPr>
              <a:defRPr lang="en-US"/>
            </a:defPPr>
            <a:lvl1pPr marL="0" algn="l" defTabSz="1371143" rtl="0" eaLnBrk="1" latinLnBrk="0" hangingPunct="1">
              <a:defRPr sz="26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571" algn="l" defTabSz="1371143" rtl="0" eaLnBrk="1" latinLnBrk="0" hangingPunct="1">
              <a:defRPr sz="26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143" algn="l" defTabSz="1371143" rtl="0" eaLnBrk="1" latinLnBrk="0" hangingPunct="1">
              <a:defRPr sz="26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6714" algn="l" defTabSz="1371143" rtl="0" eaLnBrk="1" latinLnBrk="0" hangingPunct="1">
              <a:defRPr sz="26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286" algn="l" defTabSz="1371143" rtl="0" eaLnBrk="1" latinLnBrk="0" hangingPunct="1">
              <a:defRPr sz="26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427857" algn="l" defTabSz="1371143" rtl="0" eaLnBrk="1" latinLnBrk="0" hangingPunct="1">
              <a:defRPr sz="26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13428" algn="l" defTabSz="1371143" rtl="0" eaLnBrk="1" latinLnBrk="0" hangingPunct="1">
              <a:defRPr sz="26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799000" algn="l" defTabSz="1371143" rtl="0" eaLnBrk="1" latinLnBrk="0" hangingPunct="1">
              <a:defRPr sz="26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4571" algn="l" defTabSz="1371143" rtl="0" eaLnBrk="1" latinLnBrk="0" hangingPunct="1">
              <a:defRPr sz="26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3600" b="1">
                <a:solidFill>
                  <a:srgbClr val="002060"/>
                </a:solidFill>
                <a:latin typeface="Arial Black"/>
                <a:ea typeface="+mj-ea"/>
                <a:cs typeface="+mj-cs"/>
              </a:rPr>
              <a:t>Externí evaluace činnosti Agentury: </a:t>
            </a:r>
            <a:br>
              <a:rPr lang="cs-CZ" sz="3600" b="1">
                <a:solidFill>
                  <a:srgbClr val="002060"/>
                </a:solidFill>
                <a:latin typeface="Arial Black"/>
                <a:ea typeface="+mj-ea"/>
                <a:cs typeface="+mj-cs"/>
              </a:rPr>
            </a:br>
            <a:r>
              <a:rPr lang="cs-CZ" sz="3600" b="1">
                <a:solidFill>
                  <a:srgbClr val="002060"/>
                </a:solidFill>
                <a:latin typeface="Arial Black"/>
                <a:ea typeface="+mj-ea"/>
                <a:cs typeface="+mj-cs"/>
              </a:rPr>
              <a:t>Doporučení (převzato od E/Y)</a:t>
            </a:r>
          </a:p>
        </p:txBody>
      </p:sp>
      <p:graphicFrame>
        <p:nvGraphicFramePr>
          <p:cNvPr id="4" name="Tabulka 6">
            <a:extLst>
              <a:ext uri="{FF2B5EF4-FFF2-40B4-BE49-F238E27FC236}">
                <a16:creationId xmlns:a16="http://schemas.microsoft.com/office/drawing/2014/main" id="{DA0F00F3-DB17-EE34-DF49-3581A2FD983D}"/>
              </a:ext>
            </a:extLst>
          </p:cNvPr>
          <p:cNvGraphicFramePr>
            <a:graphicFrameLocks noGrp="1"/>
          </p:cNvGraphicFramePr>
          <p:nvPr/>
        </p:nvGraphicFramePr>
        <p:xfrm>
          <a:off x="346488" y="1531541"/>
          <a:ext cx="8629833" cy="75398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0953">
                  <a:extLst>
                    <a:ext uri="{9D8B030D-6E8A-4147-A177-3AD203B41FA5}">
                      <a16:colId xmlns:a16="http://schemas.microsoft.com/office/drawing/2014/main" val="102630807"/>
                    </a:ext>
                  </a:extLst>
                </a:gridCol>
                <a:gridCol w="7688880">
                  <a:extLst>
                    <a:ext uri="{9D8B030D-6E8A-4147-A177-3AD203B41FA5}">
                      <a16:colId xmlns:a16="http://schemas.microsoft.com/office/drawing/2014/main" val="3873368890"/>
                    </a:ext>
                  </a:extLst>
                </a:gridCol>
              </a:tblGrid>
              <a:tr h="424974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9000" b="1" kern="600">
                          <a:solidFill>
                            <a:srgbClr val="00A3AE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</a:t>
                      </a:r>
                      <a:endParaRPr lang="cs-CZ" sz="9000"/>
                    </a:p>
                  </a:txBody>
                  <a:tcPr marL="137089" marR="137089" marT="68544" marB="68544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  <a:buClr>
                          <a:srgbClr val="FFE600"/>
                        </a:buClr>
                        <a:buSzPct val="80000"/>
                        <a:defRPr/>
                      </a:pPr>
                      <a:r>
                        <a:rPr lang="cs-CZ" sz="2400" b="1">
                          <a:solidFill>
                            <a:schemeClr val="accent2"/>
                          </a:solidFill>
                          <a:latin typeface="Arial" panose="020B0604020202020204" pitchFamily="34" charset="0"/>
                        </a:rPr>
                        <a:t>Personální stabilita a dostatečnost kapacit ASZ</a:t>
                      </a:r>
                    </a:p>
                    <a:p>
                      <a:pPr marL="356235" marR="0" lvl="0" indent="-35623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rgbClr val="FFE600"/>
                        </a:buClr>
                        <a:buSzPct val="80000"/>
                        <a:buFont typeface="Arial" panose="020B0604020202020204" pitchFamily="34" charset="0"/>
                        <a:buChar char="►"/>
                        <a:tabLst/>
                        <a:defRPr/>
                      </a:pPr>
                      <a:r>
                        <a:rPr lang="cs-CZ" sz="2400" b="0">
                          <a:solidFill>
                            <a:srgbClr val="2E2E38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Výměna lokálních konzultantů narušuje kontinuitu spolupráce a snižuje důvěru, stejně jako absence expertů</a:t>
                      </a:r>
                    </a:p>
                    <a:p>
                      <a:pPr marL="356235" marR="0" lvl="0" indent="-35623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rgbClr val="FFE600"/>
                        </a:buClr>
                        <a:buSzPct val="80000"/>
                        <a:buFont typeface="Arial" panose="020B0604020202020204" pitchFamily="34" charset="0"/>
                        <a:buChar char="►"/>
                        <a:tabLst/>
                        <a:defRPr/>
                      </a:pPr>
                      <a:r>
                        <a:rPr lang="cs-CZ" sz="2400" b="0">
                          <a:solidFill>
                            <a:srgbClr val="2E2E38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Lokální konzultanti s více ÚC ne vždy mají kapacity pro významnější podporu, vliv to má například na organizaci času</a:t>
                      </a:r>
                    </a:p>
                    <a:p>
                      <a:pPr marL="356235" marR="0" lvl="0" indent="-35623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rgbClr val="FFE600"/>
                        </a:buClr>
                        <a:buSzPct val="80000"/>
                        <a:buFont typeface="Arial" panose="020B0604020202020204" pitchFamily="34" charset="0"/>
                        <a:buChar char="►"/>
                        <a:tabLst/>
                        <a:defRPr/>
                      </a:pPr>
                      <a:r>
                        <a:rPr lang="cs-CZ" sz="2400" b="0">
                          <a:solidFill>
                            <a:srgbClr val="2E2E38"/>
                          </a:solidFill>
                          <a:latin typeface="Arial"/>
                          <a:cs typeface="Arial"/>
                        </a:rPr>
                        <a:t>Důležité je zajistit neprojektové financování, které umožní větší stabilitu a jistotu pro zaměstnance</a:t>
                      </a:r>
                    </a:p>
                    <a:p>
                      <a:pPr marL="356235" marR="0" lvl="0" indent="-35623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rgbClr val="FFE600"/>
                        </a:buClr>
                        <a:buSzPct val="80000"/>
                        <a:buFont typeface="Arial" panose="020B0604020202020204" pitchFamily="34" charset="0"/>
                        <a:buChar char="►"/>
                        <a:tabLst/>
                        <a:defRPr/>
                      </a:pPr>
                      <a:endParaRPr lang="cs-CZ" sz="2400" b="0">
                        <a:solidFill>
                          <a:srgbClr val="2E2E38"/>
                        </a:solidFill>
                        <a:latin typeface="Arial"/>
                        <a:cs typeface="Arial"/>
                      </a:endParaRPr>
                    </a:p>
                  </a:txBody>
                  <a:tcPr marL="137089" marR="137089" marT="68544" marB="68544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2608333"/>
                  </a:ext>
                </a:extLst>
              </a:tr>
              <a:tr h="329012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9000" b="1" kern="600" noProof="0">
                          <a:solidFill>
                            <a:srgbClr val="00A3AE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137089" marR="137089" marT="68544" marB="68544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  <a:buClr>
                          <a:srgbClr val="FFE600"/>
                        </a:buClr>
                        <a:buSzPct val="80000"/>
                        <a:defRPr/>
                      </a:pPr>
                      <a:r>
                        <a:rPr lang="cs-CZ" sz="2400" b="1">
                          <a:solidFill>
                            <a:schemeClr val="accent2"/>
                          </a:solidFill>
                          <a:latin typeface="Arial"/>
                        </a:rPr>
                        <a:t>Zajištění standardizace postupů napříč regionálními centry</a:t>
                      </a:r>
                    </a:p>
                    <a:p>
                      <a:pPr marL="356235" marR="0" lvl="0" indent="-35623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rgbClr val="FFE600"/>
                        </a:buClr>
                        <a:buSzPct val="80000"/>
                        <a:buFont typeface="Arial" panose="020B0604020202020204" pitchFamily="34" charset="0"/>
                        <a:buChar char="►"/>
                        <a:tabLst/>
                        <a:defRPr/>
                      </a:pPr>
                      <a:r>
                        <a:rPr lang="cs-CZ" sz="2400" b="0">
                          <a:solidFill>
                            <a:srgbClr val="2E2E38"/>
                          </a:solidFill>
                          <a:latin typeface="Arial"/>
                          <a:cs typeface="Arial"/>
                        </a:rPr>
                        <a:t>V rámci regionálních center se liší nastavení procesů a metodik, stejně tak úroveň poskytovaných služeb</a:t>
                      </a:r>
                      <a:endParaRPr lang="cs-CZ" sz="2400" b="0">
                        <a:latin typeface="Arial"/>
                        <a:cs typeface="Arial"/>
                      </a:endParaRPr>
                    </a:p>
                    <a:p>
                      <a:pPr marL="356235" marR="0" lvl="0" indent="-35623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rgbClr val="FFE600"/>
                        </a:buClr>
                        <a:buSzPct val="80000"/>
                        <a:buFont typeface="Arial" panose="020B0604020202020204" pitchFamily="34" charset="0"/>
                        <a:buChar char="►"/>
                        <a:tabLst/>
                        <a:defRPr/>
                      </a:pPr>
                      <a:r>
                        <a:rPr lang="cs-CZ" sz="2400" b="0">
                          <a:solidFill>
                            <a:srgbClr val="2E2E38"/>
                          </a:solidFill>
                          <a:latin typeface="Arial"/>
                          <a:cs typeface="Arial"/>
                        </a:rPr>
                        <a:t>Důležité je vydefinovat základní kompetenční rámec, zajistit základní standardy zaškolování lokálních konzultantů a předávání územních celků</a:t>
                      </a:r>
                      <a:endParaRPr lang="cs-CZ" sz="2400" b="0">
                        <a:latin typeface="Arial"/>
                        <a:cs typeface="Arial"/>
                      </a:endParaRPr>
                    </a:p>
                  </a:txBody>
                  <a:tcPr marL="137089" marR="137089" marT="68544" marB="68544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91903993"/>
                  </a:ext>
                </a:extLst>
              </a:tr>
            </a:tbl>
          </a:graphicData>
        </a:graphic>
      </p:graphicFrame>
      <p:graphicFrame>
        <p:nvGraphicFramePr>
          <p:cNvPr id="3" name="Tabulka 2">
            <a:extLst>
              <a:ext uri="{FF2B5EF4-FFF2-40B4-BE49-F238E27FC236}">
                <a16:creationId xmlns:a16="http://schemas.microsoft.com/office/drawing/2014/main" id="{CE1D911C-F1B0-2911-2949-6971537D9F50}"/>
              </a:ext>
            </a:extLst>
          </p:cNvPr>
          <p:cNvGraphicFramePr>
            <a:graphicFrameLocks noGrp="1"/>
          </p:cNvGraphicFramePr>
          <p:nvPr/>
        </p:nvGraphicFramePr>
        <p:xfrm>
          <a:off x="9473022" y="1531541"/>
          <a:ext cx="8021878" cy="76541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3631">
                  <a:extLst>
                    <a:ext uri="{9D8B030D-6E8A-4147-A177-3AD203B41FA5}">
                      <a16:colId xmlns:a16="http://schemas.microsoft.com/office/drawing/2014/main" val="1572190629"/>
                    </a:ext>
                  </a:extLst>
                </a:gridCol>
                <a:gridCol w="7138247">
                  <a:extLst>
                    <a:ext uri="{9D8B030D-6E8A-4147-A177-3AD203B41FA5}">
                      <a16:colId xmlns:a16="http://schemas.microsoft.com/office/drawing/2014/main" val="4094220459"/>
                    </a:ext>
                  </a:extLst>
                </a:gridCol>
              </a:tblGrid>
              <a:tr h="436398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9000" b="1" kern="600">
                          <a:solidFill>
                            <a:srgbClr val="00A3AE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  <a:endParaRPr lang="cs-CZ" sz="9000"/>
                    </a:p>
                  </a:txBody>
                  <a:tcPr marL="137089" marR="137089" marT="68544" marB="68544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rgbClr val="FFE600"/>
                        </a:buClr>
                        <a:buSzPct val="80000"/>
                        <a:buFontTx/>
                        <a:buNone/>
                        <a:tabLst/>
                        <a:defRPr/>
                      </a:pPr>
                      <a:r>
                        <a:rPr kumimoji="0" lang="cs-CZ" sz="2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27ACAA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Komunikace a spolupráce</a:t>
                      </a:r>
                    </a:p>
                    <a:p>
                      <a:pPr marL="356235" marR="0" lvl="0" indent="-35623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rgbClr val="FFE600"/>
                        </a:buClr>
                        <a:buSzPct val="80000"/>
                        <a:buFont typeface="Arial" panose="020B0604020202020204" pitchFamily="34" charset="0"/>
                        <a:buChar char="►"/>
                        <a:tabLst/>
                        <a:defRPr/>
                      </a:pPr>
                      <a:r>
                        <a:rPr kumimoji="0" lang="cs-CZ" sz="2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2E2E38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Základním faktorem úspěšnosti je vhodně nastavená komunikace a spolupráce, úroveň se mezi lokalitami liší</a:t>
                      </a:r>
                    </a:p>
                    <a:p>
                      <a:pPr marL="356235" marR="0" lvl="0" indent="-35623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rgbClr val="FFE600"/>
                        </a:buClr>
                        <a:buSzPct val="80000"/>
                        <a:buFont typeface="Arial" panose="020B0604020202020204" pitchFamily="34" charset="0"/>
                        <a:buChar char="►"/>
                        <a:tabLst/>
                        <a:defRPr/>
                      </a:pPr>
                      <a:r>
                        <a:rPr kumimoji="0" lang="cs-CZ" sz="2400" b="0" i="0" u="none" strike="noStrike" kern="6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Důležité je pravidelné vyhodnocování spokojenosti, podpora sdílení dobré praxe mezi obcemi i konzultanty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rgbClr val="FFE600"/>
                        </a:buClr>
                        <a:buSzPct val="80000"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cs-CZ" sz="24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27ACAA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rgbClr val="FFE600"/>
                        </a:buClr>
                        <a:buSzPct val="80000"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cs-CZ" sz="24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27ACAA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rgbClr val="FFE600"/>
                        </a:buClr>
                        <a:buSzPct val="80000"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cs-CZ" sz="24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27ACAA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137089" marR="137089" marT="68544" marB="68544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6736859"/>
                  </a:ext>
                </a:extLst>
              </a:tr>
              <a:tr h="329012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9000" b="1" i="0" u="none" strike="noStrike" kern="600" cap="none" spc="0" normalizeH="0" baseline="0" noProof="0">
                          <a:ln>
                            <a:noFill/>
                          </a:ln>
                          <a:solidFill>
                            <a:srgbClr val="00A3AE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4</a:t>
                      </a:r>
                      <a:endParaRPr kumimoji="0" lang="cs-CZ" sz="90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2E2E38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37089" marR="137089" marT="68544" marB="68544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rgbClr val="FFE600"/>
                        </a:buClr>
                        <a:buSzPct val="80000"/>
                        <a:buFontTx/>
                        <a:buNone/>
                        <a:tabLst/>
                        <a:defRPr/>
                      </a:pPr>
                      <a:r>
                        <a:rPr kumimoji="0" lang="cs-CZ" sz="2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27ACAA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Nastavení očekávání a vydefinování rolí</a:t>
                      </a:r>
                    </a:p>
                    <a:p>
                      <a:pPr marL="356235" marR="0" lvl="0" indent="-35623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rgbClr val="FFE600"/>
                        </a:buClr>
                        <a:buSzPct val="80000"/>
                        <a:buFont typeface="Arial" panose="020B0604020202020204" pitchFamily="34" charset="0"/>
                        <a:buChar char="►"/>
                        <a:tabLst/>
                        <a:defRPr/>
                      </a:pPr>
                      <a:r>
                        <a:rPr kumimoji="0" lang="cs-CZ" sz="2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2E2E38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Důležité je nastavení očekávání ohledně spolupráce a možností ASZ při řešení vymezených cílů</a:t>
                      </a:r>
                    </a:p>
                    <a:p>
                      <a:pPr marL="356235" marR="0" lvl="0" indent="-35623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rgbClr val="FFE600"/>
                        </a:buClr>
                        <a:buSzPct val="80000"/>
                        <a:buFont typeface="Arial" panose="020B0604020202020204" pitchFamily="34" charset="0"/>
                        <a:buChar char="►"/>
                        <a:tabLst/>
                        <a:defRPr/>
                      </a:pPr>
                      <a:r>
                        <a:rPr kumimoji="0" lang="cs-CZ" sz="2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2E2E38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Zásadní je dostatek času pro vhodné nastavení spolupráce, včetně konkrétních očekávaných výstupů, jasného rozdělení rolí a úkolů a stanovení postupu k dosažení cílů</a:t>
                      </a:r>
                      <a:endParaRPr kumimoji="0" lang="cs-CZ" sz="24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27ACAA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137089" marR="137089" marT="68544" marB="68544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3503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02161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1419D3-4803-BBEA-A8A1-8997BB9B4B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5E7CB96-C9E2-5347-9F0A-C37E273A1F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7598" y="1606838"/>
            <a:ext cx="11912804" cy="1143000"/>
          </a:xfrm>
        </p:spPr>
        <p:txBody>
          <a:bodyPr>
            <a:noAutofit/>
          </a:bodyPr>
          <a:lstStyle/>
          <a:p>
            <a:r>
              <a:rPr lang="cs-CZ" sz="3600" b="1">
                <a:solidFill>
                  <a:srgbClr val="002060"/>
                </a:solidFill>
                <a:latin typeface="Arial Black"/>
              </a:rPr>
              <a:t>Metodika Koordinovaného přístupu </a:t>
            </a:r>
            <a:br>
              <a:rPr lang="cs-CZ" sz="3600" b="1">
                <a:solidFill>
                  <a:srgbClr val="002060"/>
                </a:solidFill>
                <a:latin typeface="Arial Black"/>
              </a:rPr>
            </a:br>
            <a:r>
              <a:rPr lang="cs-CZ" sz="3600" b="1">
                <a:solidFill>
                  <a:srgbClr val="002060"/>
                </a:solidFill>
                <a:latin typeface="Arial Black"/>
              </a:rPr>
              <a:t>k sociálnímu začleňování 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EAE3987-3273-A0A0-2E65-93FE4AC98C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09231" y="2740638"/>
            <a:ext cx="14869537" cy="7334749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cs-CZ" sz="3600" b="1">
                <a:ea typeface="Calibri"/>
                <a:cs typeface="Calibri"/>
              </a:rPr>
              <a:t>Účel Metodiky</a:t>
            </a:r>
          </a:p>
          <a:p>
            <a:pPr>
              <a:buFont typeface="Calibri" pitchFamily="34" charset="0"/>
              <a:buChar char="-"/>
            </a:pPr>
            <a:r>
              <a:rPr lang="cs-CZ" sz="3600">
                <a:ea typeface="Calibri"/>
                <a:cs typeface="Calibri"/>
              </a:rPr>
              <a:t>Nastavit rámec KPSV</a:t>
            </a:r>
          </a:p>
          <a:p>
            <a:pPr>
              <a:buFont typeface="Calibri" pitchFamily="34" charset="0"/>
              <a:buChar char="-"/>
            </a:pPr>
            <a:r>
              <a:rPr lang="cs-CZ" sz="3600">
                <a:ea typeface="Calibri"/>
                <a:cs typeface="Calibri"/>
              </a:rPr>
              <a:t>Definovat aktéry, jejich role</a:t>
            </a:r>
          </a:p>
          <a:p>
            <a:pPr>
              <a:buFont typeface="Calibri" pitchFamily="34" charset="0"/>
              <a:buChar char="-"/>
            </a:pPr>
            <a:r>
              <a:rPr lang="cs-CZ" sz="3600">
                <a:ea typeface="Calibri"/>
                <a:cs typeface="Calibri"/>
              </a:rPr>
              <a:t>Popsat základní procesy, postupy a nástroje </a:t>
            </a:r>
          </a:p>
          <a:p>
            <a:pPr>
              <a:buFont typeface="Calibri" pitchFamily="34" charset="0"/>
              <a:buChar char="-"/>
            </a:pPr>
            <a:r>
              <a:rPr lang="cs-CZ" sz="3600">
                <a:ea typeface="Calibri"/>
                <a:cs typeface="Calibri"/>
              </a:rPr>
              <a:t>Definovat intervenční rámec</a:t>
            </a:r>
          </a:p>
          <a:p>
            <a:pPr marL="0" indent="0">
              <a:buNone/>
            </a:pPr>
            <a:endParaRPr lang="cs-CZ" sz="3600">
              <a:ea typeface="Calibri"/>
              <a:cs typeface="Calibri"/>
            </a:endParaRPr>
          </a:p>
          <a:p>
            <a:pPr marL="0" indent="0">
              <a:buNone/>
            </a:pPr>
            <a:r>
              <a:rPr lang="cs-CZ" sz="3600" b="1">
                <a:ea typeface="Calibri"/>
                <a:cs typeface="Calibri"/>
              </a:rPr>
              <a:t>HMG schvalování revize metodiky</a:t>
            </a:r>
          </a:p>
          <a:p>
            <a:pPr>
              <a:buFont typeface="Calibri" pitchFamily="34" charset="0"/>
              <a:buChar char="-"/>
            </a:pPr>
            <a:r>
              <a:rPr lang="cs-CZ" sz="3600">
                <a:ea typeface="Calibri"/>
                <a:cs typeface="Calibri"/>
              </a:rPr>
              <a:t>leden - únor - příprava návrhu</a:t>
            </a:r>
          </a:p>
          <a:p>
            <a:pPr>
              <a:buFont typeface="Calibri" pitchFamily="34" charset="0"/>
              <a:buChar char="-"/>
            </a:pPr>
            <a:r>
              <a:rPr lang="cs-CZ" sz="3600">
                <a:ea typeface="Calibri"/>
                <a:cs typeface="Calibri"/>
              </a:rPr>
              <a:t>březen - duben – konzultace s ŘO, souhlas MPSV a MŠMT</a:t>
            </a:r>
          </a:p>
          <a:p>
            <a:pPr>
              <a:buFont typeface="Calibri" pitchFamily="34" charset="0"/>
              <a:buChar char="-"/>
            </a:pPr>
            <a:r>
              <a:rPr lang="cs-CZ" sz="3600">
                <a:ea typeface="Calibri"/>
                <a:cs typeface="Calibri"/>
              </a:rPr>
              <a:t>duben projednání MVA</a:t>
            </a:r>
          </a:p>
          <a:p>
            <a:pPr>
              <a:buFont typeface="Calibri" pitchFamily="34" charset="0"/>
              <a:buChar char="-"/>
            </a:pPr>
            <a:r>
              <a:rPr lang="cs-CZ" sz="3600">
                <a:ea typeface="Calibri"/>
                <a:cs typeface="Calibri"/>
              </a:rPr>
              <a:t>květen - schválení revize MMR</a:t>
            </a:r>
          </a:p>
          <a:p>
            <a:pPr>
              <a:buFont typeface="Calibri" pitchFamily="34" charset="0"/>
              <a:buChar char="-"/>
            </a:pPr>
            <a:endParaRPr lang="cs-CZ" u="sng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659334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B339AE-3979-3C5A-A052-D8075BFE28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664B012-A774-7163-DE08-182BE3CBB0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7598" y="1225838"/>
            <a:ext cx="11912804" cy="1143000"/>
          </a:xfrm>
        </p:spPr>
        <p:txBody>
          <a:bodyPr>
            <a:noAutofit/>
          </a:bodyPr>
          <a:lstStyle/>
          <a:p>
            <a:r>
              <a:rPr lang="cs-CZ" sz="3600" b="1">
                <a:solidFill>
                  <a:srgbClr val="002060"/>
                </a:solidFill>
                <a:latin typeface="Arial Black"/>
              </a:rPr>
              <a:t>Metodika Koordinovaného přístupu </a:t>
            </a:r>
            <a:br>
              <a:rPr lang="cs-CZ" sz="3600" b="1">
                <a:solidFill>
                  <a:srgbClr val="002060"/>
                </a:solidFill>
                <a:latin typeface="Arial Black"/>
              </a:rPr>
            </a:br>
            <a:r>
              <a:rPr lang="cs-CZ" sz="3600" b="1">
                <a:solidFill>
                  <a:srgbClr val="002060"/>
                </a:solidFill>
                <a:latin typeface="Arial Black"/>
              </a:rPr>
              <a:t>k sociálnímu začleňování 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9553598-7381-0152-3A68-AE93683A0C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28231" y="2572998"/>
            <a:ext cx="14869537" cy="6664189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cs-CZ" sz="3600" b="1">
                <a:ea typeface="Calibri"/>
                <a:cs typeface="Calibri"/>
              </a:rPr>
              <a:t>Revize metodiky</a:t>
            </a:r>
            <a:endParaRPr lang="en-US" sz="3600" b="1">
              <a:ea typeface="Calibri"/>
              <a:cs typeface="Calibri"/>
            </a:endParaRPr>
          </a:p>
          <a:p>
            <a:pPr marL="457200" indent="-457200">
              <a:buFont typeface="Calibri" pitchFamily="34" charset="0"/>
              <a:buChar char="-"/>
            </a:pPr>
            <a:r>
              <a:rPr lang="cs-CZ" sz="3600">
                <a:ea typeface="Calibri"/>
                <a:cs typeface="Calibri"/>
              </a:rPr>
              <a:t>zjednodušení dokumentace</a:t>
            </a:r>
          </a:p>
          <a:p>
            <a:pPr marL="457200" indent="-457200">
              <a:buFont typeface="Calibri" pitchFamily="34" charset="0"/>
              <a:buChar char="-"/>
            </a:pPr>
            <a:r>
              <a:rPr lang="cs-CZ" sz="3600">
                <a:ea typeface="Calibri"/>
                <a:cs typeface="Calibri"/>
              </a:rPr>
              <a:t>flexibilita postupů </a:t>
            </a:r>
          </a:p>
          <a:p>
            <a:pPr marL="457200" indent="-457200">
              <a:buFont typeface="Calibri" pitchFamily="34" charset="0"/>
              <a:buChar char="-"/>
            </a:pPr>
            <a:r>
              <a:rPr lang="cs-CZ" sz="3600">
                <a:ea typeface="Calibri"/>
                <a:cs typeface="Calibri"/>
              </a:rPr>
              <a:t>přizpůsobení metodiky novým podmínkám projektu SKSZ, role ASZ dle usnesení 580</a:t>
            </a:r>
          </a:p>
          <a:p>
            <a:pPr marL="857250" lvl="1" indent="-457200">
              <a:buFont typeface="Courier New" pitchFamily="34" charset="0"/>
              <a:buChar char="o"/>
            </a:pPr>
            <a:r>
              <a:rPr lang="cs-CZ" sz="3600">
                <a:ea typeface="Calibri"/>
                <a:cs typeface="Calibri"/>
              </a:rPr>
              <a:t>posílení podpůrné role ASZ vůči obcím (zvyšování kompetencí obcí)</a:t>
            </a:r>
          </a:p>
          <a:p>
            <a:pPr marL="857250" lvl="1" indent="-457200">
              <a:buFont typeface="Courier New" pitchFamily="34" charset="0"/>
              <a:buChar char="o"/>
            </a:pPr>
            <a:r>
              <a:rPr lang="cs-CZ" sz="3600">
                <a:ea typeface="Calibri"/>
                <a:cs typeface="Calibri"/>
              </a:rPr>
              <a:t>posílení participace ohrožených a vyloučených osob</a:t>
            </a:r>
          </a:p>
          <a:p>
            <a:pPr marL="857250" lvl="1" indent="-457200">
              <a:buFont typeface="Courier New" pitchFamily="34" charset="0"/>
              <a:buChar char="o"/>
            </a:pPr>
            <a:r>
              <a:rPr lang="cs-CZ" sz="3600">
                <a:ea typeface="Calibri"/>
                <a:cs typeface="Calibri"/>
              </a:rPr>
              <a:t>důraz na vyhodnocování intervencí ASZ</a:t>
            </a:r>
          </a:p>
          <a:p>
            <a:pPr marL="457200" indent="-457200">
              <a:buFont typeface="Calibri" pitchFamily="34" charset="0"/>
              <a:buChar char="-"/>
            </a:pPr>
            <a:r>
              <a:rPr lang="cs-CZ" sz="3600">
                <a:ea typeface="Calibri"/>
                <a:cs typeface="Calibri"/>
              </a:rPr>
              <a:t>důraz na kvalitní sjednání obsahu, rozsahu a výstupů spolupráce</a:t>
            </a:r>
          </a:p>
          <a:p>
            <a:pPr marL="857250" lvl="1" indent="-457200">
              <a:buFont typeface="Courier New" pitchFamily="34" charset="0"/>
              <a:buChar char="o"/>
            </a:pPr>
            <a:r>
              <a:rPr lang="cs-CZ" sz="3600">
                <a:ea typeface="Calibri"/>
                <a:cs typeface="Calibri"/>
              </a:rPr>
              <a:t>Jednání o spolupráci</a:t>
            </a:r>
          </a:p>
          <a:p>
            <a:pPr marL="857250" lvl="1" indent="-457200">
              <a:buFont typeface="Courier New" pitchFamily="34" charset="0"/>
              <a:buChar char="o"/>
            </a:pPr>
            <a:r>
              <a:rPr lang="cs-CZ" sz="3600">
                <a:ea typeface="Calibri"/>
                <a:cs typeface="Calibri"/>
              </a:rPr>
              <a:t>Vyhodnocování účelnosti spolupráce</a:t>
            </a:r>
          </a:p>
        </p:txBody>
      </p:sp>
    </p:spTree>
    <p:extLst>
      <p:ext uri="{BB962C8B-B14F-4D97-AF65-F5344CB8AC3E}">
        <p14:creationId xmlns:p14="http://schemas.microsoft.com/office/powerpoint/2010/main" val="25277940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>
            <a:extLst>
              <a:ext uri="{FF2B5EF4-FFF2-40B4-BE49-F238E27FC236}">
                <a16:creationId xmlns:a16="http://schemas.microsoft.com/office/drawing/2014/main" id="{6C27B729-EA3F-1299-399B-3AA0ED6FB76C}"/>
              </a:ext>
            </a:extLst>
          </p:cNvPr>
          <p:cNvSpPr txBox="1"/>
          <p:nvPr/>
        </p:nvSpPr>
        <p:spPr>
          <a:xfrm>
            <a:off x="1201001" y="3475608"/>
            <a:ext cx="978544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5600" spc="-280">
                <a:solidFill>
                  <a:srgbClr val="000000"/>
                </a:solidFill>
                <a:latin typeface="Arial Black" panose="020B0A04020102020204" pitchFamily="34" charset="0"/>
              </a:rPr>
              <a:t>Děkuji Vám za pozornost!</a:t>
            </a:r>
          </a:p>
        </p:txBody>
      </p:sp>
      <p:sp>
        <p:nvSpPr>
          <p:cNvPr id="4" name="Podnadpis 2">
            <a:extLst>
              <a:ext uri="{FF2B5EF4-FFF2-40B4-BE49-F238E27FC236}">
                <a16:creationId xmlns:a16="http://schemas.microsoft.com/office/drawing/2014/main" id="{BA1C7BBB-20E3-953A-28BA-0E772C43694F}"/>
              </a:ext>
            </a:extLst>
          </p:cNvPr>
          <p:cNvSpPr txBox="1">
            <a:spLocks/>
          </p:cNvSpPr>
          <p:nvPr/>
        </p:nvSpPr>
        <p:spPr>
          <a:xfrm>
            <a:off x="1201001" y="4733214"/>
            <a:ext cx="8540570" cy="2459156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Martin Šimáček</a:t>
            </a:r>
            <a:br>
              <a:rPr lang="cs-CZ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>
                <a:latin typeface="Arial" panose="020B0604020202020204" pitchFamily="34" charset="0"/>
                <a:cs typeface="Arial" panose="020B0604020202020204" pitchFamily="34" charset="0"/>
              </a:rPr>
              <a:t>E – mail: </a:t>
            </a:r>
            <a:r>
              <a:rPr lang="cs-CZ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martin.simacek@mmr.gov.cz</a:t>
            </a:r>
            <a:endParaRPr lang="cs-CZ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cs-CZ">
                <a:latin typeface="Arial" panose="020B0604020202020204" pitchFamily="34" charset="0"/>
                <a:cs typeface="Arial" panose="020B0604020202020204" pitchFamily="34" charset="0"/>
              </a:rPr>
              <a:t>Tel.: 777 787 974</a:t>
            </a:r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855228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816F73-95E4-DBFC-1915-5109B99AB2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AA6A3DA-5B25-F6CB-72C1-99F3F16EB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4000">
                <a:solidFill>
                  <a:srgbClr val="002060"/>
                </a:solidFill>
                <a:latin typeface="Arial Black"/>
                <a:ea typeface="Calibri"/>
                <a:cs typeface="Calibri"/>
              </a:rPr>
              <a:t>Způsob</a:t>
            </a:r>
            <a:r>
              <a:rPr lang="cs-CZ" sz="4000">
                <a:solidFill>
                  <a:srgbClr val="002060"/>
                </a:solidFill>
                <a:latin typeface="Arial Black"/>
                <a:ea typeface="+mj-lt"/>
                <a:cs typeface="+mj-lt"/>
              </a:rPr>
              <a:t> zapojení místních samospráv do financování činnosti Agentury </a:t>
            </a:r>
            <a:endParaRPr lang="cs-CZ" sz="4000">
              <a:solidFill>
                <a:srgbClr val="002060"/>
              </a:solidFill>
              <a:latin typeface="Arial Black"/>
              <a:ea typeface="Calibri"/>
              <a:cs typeface="Calibri"/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2538E92-CA47-416C-7116-BD350CFACB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cs-CZ" sz="2400" b="1"/>
              <a:t>Obsah:</a:t>
            </a:r>
            <a:endParaRPr lang="en-US" sz="2400" b="1">
              <a:ea typeface="Calibri"/>
              <a:cs typeface="Calibri"/>
            </a:endParaRPr>
          </a:p>
          <a:p>
            <a:r>
              <a:rPr lang="cs-CZ" sz="2400">
                <a:ea typeface="+mn-lt"/>
                <a:cs typeface="+mn-lt"/>
              </a:rPr>
              <a:t>Shrnuje stávající způsoby financování činnosti Agentury i jednotlivých opatření sociálního začleňování v obcích;</a:t>
            </a:r>
          </a:p>
          <a:p>
            <a:r>
              <a:rPr lang="cs-CZ" sz="2400">
                <a:ea typeface="+mn-lt"/>
                <a:cs typeface="+mn-lt"/>
              </a:rPr>
              <a:t>Analyzuje data týkající se výdajů obcí na sociální začleňování i data týkající se finančních možností obcí. </a:t>
            </a:r>
          </a:p>
          <a:p>
            <a:r>
              <a:rPr lang="cs-CZ" sz="2400">
                <a:ea typeface="+mn-lt"/>
                <a:cs typeface="+mn-lt"/>
              </a:rPr>
              <a:t>Zkoumá právní a faktické aspekty možného financování Agentury ze strany obcí;</a:t>
            </a:r>
          </a:p>
          <a:p>
            <a:r>
              <a:rPr lang="cs-CZ" sz="2400">
                <a:ea typeface="+mn-lt"/>
                <a:cs typeface="+mn-lt"/>
              </a:rPr>
              <a:t>Specifikuje nové způsoby vyhodnocování činnosti Agentury a jejich dopadů v území a návrh dalších možností financování opatření sociálního začleňování včetně kofinancování Agentury ze strany (krajských) samospráv:</a:t>
            </a:r>
            <a:endParaRPr lang="cs-CZ" sz="2400">
              <a:ea typeface="Calibri"/>
              <a:cs typeface="Calibri"/>
            </a:endParaRPr>
          </a:p>
          <a:p>
            <a:r>
              <a:rPr lang="cs-CZ" sz="2400">
                <a:ea typeface="+mn-lt"/>
                <a:cs typeface="+mn-lt"/>
              </a:rPr>
              <a:t>Dokládá, že </a:t>
            </a:r>
            <a:r>
              <a:rPr lang="cs-CZ" sz="2400" b="1">
                <a:ea typeface="+mn-lt"/>
                <a:cs typeface="+mn-lt"/>
              </a:rPr>
              <a:t>finanční situace řady obcí umožňuje financovat větší rozsah opatření </a:t>
            </a:r>
            <a:r>
              <a:rPr lang="cs-CZ" sz="2400">
                <a:ea typeface="+mn-lt"/>
                <a:cs typeface="+mn-lt"/>
              </a:rPr>
              <a:t>sociálního začleňování. </a:t>
            </a:r>
          </a:p>
          <a:p>
            <a:r>
              <a:rPr lang="cs-CZ" sz="2400" b="1">
                <a:ea typeface="+mn-lt"/>
                <a:cs typeface="+mn-lt"/>
              </a:rPr>
              <a:t>Finanční zdroje jednotlivých obcí ale významně variují.</a:t>
            </a:r>
            <a:r>
              <a:rPr lang="cs-CZ" sz="2400">
                <a:ea typeface="+mn-lt"/>
                <a:cs typeface="+mn-lt"/>
              </a:rPr>
              <a:t> Obce o velikosti 1 000 až 20 000 obyvatel více ohrožené sociálním vyloučením mají často k dispozici menší zdroje než obce, které jsou méně ohrožené;</a:t>
            </a:r>
            <a:endParaRPr lang="cs-CZ" sz="2400">
              <a:ea typeface="Calibri"/>
              <a:cs typeface="Calibri"/>
            </a:endParaRPr>
          </a:p>
          <a:p>
            <a:r>
              <a:rPr lang="cs-CZ" sz="2400" b="1">
                <a:ea typeface="+mn-lt"/>
                <a:cs typeface="+mn-lt"/>
              </a:rPr>
              <a:t>Hrazení nákladů Agentury ze stávajících rozpočtů by znemožňovalo řadě obcí s největší mírou ohrožení poptávat podporu Agentury; </a:t>
            </a:r>
          </a:p>
          <a:p>
            <a:r>
              <a:rPr lang="cs-CZ" sz="2400">
                <a:ea typeface="+mn-lt"/>
                <a:cs typeface="+mn-lt"/>
              </a:rPr>
              <a:t>Případná platba obcí za zakázku realizovanou státní institucí (kontraktační varianta) je dosud nevyužívaným způsobem financování, který se spojený s řadou nevyřešených právních i praktických problémů;</a:t>
            </a:r>
            <a:endParaRPr lang="cs-CZ" sz="2400"/>
          </a:p>
        </p:txBody>
      </p:sp>
    </p:spTree>
    <p:extLst>
      <p:ext uri="{BB962C8B-B14F-4D97-AF65-F5344CB8AC3E}">
        <p14:creationId xmlns:p14="http://schemas.microsoft.com/office/powerpoint/2010/main" val="31679424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9C4BB1-0B0C-E0C3-4930-126B14C023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4AE1D12-BC6C-6CC7-527A-E34A7E3265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4000" b="1">
                <a:solidFill>
                  <a:srgbClr val="002060"/>
                </a:solidFill>
                <a:latin typeface="Arial Black"/>
              </a:rPr>
              <a:t>Harmonogram činností Agentury pro sociální začleňování na roky 2025 a 2026 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6178B47-16F6-30BB-A038-23E560C158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09231" y="3441678"/>
            <a:ext cx="14869537" cy="5999845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pPr marL="0" indent="0">
              <a:buNone/>
            </a:pPr>
            <a:r>
              <a:rPr lang="cs-CZ" b="1">
                <a:solidFill>
                  <a:srgbClr val="002060"/>
                </a:solidFill>
              </a:rPr>
              <a:t>ROZVOJ SYSTÉMŮ PRO SOCIÁLNÍ ZAČLEŇOVÁNÍ </a:t>
            </a:r>
            <a:endParaRPr lang="en-US">
              <a:solidFill>
                <a:srgbClr val="002060"/>
              </a:solidFill>
            </a:endParaRPr>
          </a:p>
          <a:p>
            <a:pPr marL="457200" indent="-457200">
              <a:buFont typeface="Calibri" pitchFamily="34" charset="0"/>
              <a:buChar char="-"/>
            </a:pPr>
            <a:r>
              <a:rPr lang="cs-CZ">
                <a:ea typeface="Calibri"/>
                <a:cs typeface="Calibri"/>
              </a:rPr>
              <a:t>Projekt se uzavírá k 31.3.2025</a:t>
            </a:r>
          </a:p>
          <a:p>
            <a:pPr marL="457200" indent="-457200">
              <a:buFont typeface="Calibri" pitchFamily="34" charset="0"/>
              <a:buChar char="-"/>
            </a:pPr>
            <a:endParaRPr lang="cs-CZ">
              <a:ea typeface="Calibri"/>
              <a:cs typeface="Calibri"/>
            </a:endParaRPr>
          </a:p>
          <a:p>
            <a:pPr marL="0" indent="0">
              <a:buNone/>
            </a:pPr>
            <a:r>
              <a:rPr lang="cs-CZ" b="1">
                <a:solidFill>
                  <a:srgbClr val="002060"/>
                </a:solidFill>
                <a:ea typeface="Calibri"/>
                <a:cs typeface="Calibri"/>
              </a:rPr>
              <a:t>SYSTEMATICKÁ KOORDINACE SOCIÁLNÍHO ZAČLEŇOVÁNÍ </a:t>
            </a:r>
          </a:p>
          <a:p>
            <a:pPr marL="457200" indent="-457200">
              <a:buFont typeface="Calibri" pitchFamily="34" charset="0"/>
              <a:buChar char="-"/>
            </a:pPr>
            <a:r>
              <a:rPr lang="cs-CZ">
                <a:ea typeface="Calibri"/>
                <a:cs typeface="Calibri"/>
              </a:rPr>
              <a:t>Od 1.4.2025 do 31.12.2028</a:t>
            </a:r>
          </a:p>
          <a:p>
            <a:pPr marL="457200" indent="-457200">
              <a:buFont typeface="Calibri" pitchFamily="34" charset="0"/>
              <a:buChar char="-"/>
            </a:pPr>
            <a:r>
              <a:rPr lang="cs-CZ">
                <a:ea typeface="Calibri"/>
                <a:cs typeface="Calibri"/>
              </a:rPr>
              <a:t>Ústřední projekt ASZ k zajištění základních činností v obcích .</a:t>
            </a:r>
          </a:p>
          <a:p>
            <a:pPr marL="457200" indent="-457200">
              <a:buFont typeface="Calibri" pitchFamily="34" charset="0"/>
              <a:buChar char="-"/>
            </a:pPr>
            <a:endParaRPr lang="cs-CZ">
              <a:ea typeface="Calibri"/>
              <a:cs typeface="Calibri"/>
            </a:endParaRPr>
          </a:p>
          <a:p>
            <a:pPr marL="0" indent="0">
              <a:buNone/>
            </a:pPr>
            <a:r>
              <a:rPr lang="cs-CZ" b="1">
                <a:solidFill>
                  <a:srgbClr val="002060"/>
                </a:solidFill>
                <a:ea typeface="Calibri"/>
                <a:cs typeface="Calibri"/>
              </a:rPr>
              <a:t>CENTRUM PODPORY A ROZVOJE AKTIVIT SMĚŘUJÍCÍCH K DESEGREGACI V ÚZEMÍ</a:t>
            </a:r>
            <a:endParaRPr lang="cs-CZ"/>
          </a:p>
          <a:p>
            <a:pPr marL="457200" indent="-457200">
              <a:buFont typeface="Calibri" pitchFamily="34" charset="0"/>
              <a:buChar char="-"/>
            </a:pPr>
            <a:r>
              <a:rPr lang="cs-CZ">
                <a:ea typeface="Calibri"/>
                <a:cs typeface="Calibri"/>
              </a:rPr>
              <a:t>Od 1. 10. 2024 do 30. 9. 2026</a:t>
            </a:r>
          </a:p>
          <a:p>
            <a:pPr marL="457200" indent="-457200">
              <a:buFont typeface="Calibri" pitchFamily="34" charset="0"/>
              <a:buChar char="-"/>
            </a:pPr>
            <a:r>
              <a:rPr lang="cs-CZ">
                <a:ea typeface="Calibri"/>
                <a:cs typeface="Calibri"/>
              </a:rPr>
              <a:t>Hlavní cíl projekt: Podpora 6 krajům a nejméně 6 obcím v </a:t>
            </a:r>
            <a:r>
              <a:rPr lang="cs-CZ" err="1">
                <a:ea typeface="Calibri"/>
                <a:cs typeface="Calibri"/>
              </a:rPr>
              <a:t>desegregaci</a:t>
            </a:r>
            <a:r>
              <a:rPr lang="cs-CZ">
                <a:ea typeface="Calibri"/>
                <a:cs typeface="Calibri"/>
              </a:rPr>
              <a:t> zóny rezidenční segregace.</a:t>
            </a:r>
          </a:p>
          <a:p>
            <a:pPr marL="457200" indent="-457200">
              <a:buFont typeface="Calibri" pitchFamily="34" charset="0"/>
              <a:buChar char="-"/>
            </a:pPr>
            <a:r>
              <a:rPr lang="cs-CZ">
                <a:ea typeface="Calibri"/>
                <a:cs typeface="Calibri"/>
              </a:rPr>
              <a:t>Aktuálně ve spolupráci: Teplice, Česká Kamenice, Liberec, Litvínov, Karviná, Mor. Beroun, Žďár nad Sázavou, Nový Bor, aj. </a:t>
            </a:r>
          </a:p>
          <a:p>
            <a:pPr marL="0" indent="0">
              <a:buNone/>
            </a:pPr>
            <a:endParaRPr lang="cs-CZ">
              <a:ea typeface="Calibri"/>
              <a:cs typeface="Calibri"/>
            </a:endParaRPr>
          </a:p>
          <a:p>
            <a:pPr marL="0" indent="0">
              <a:buNone/>
            </a:pPr>
            <a:endParaRPr lang="cs-CZ">
              <a:ea typeface="Calibri"/>
              <a:cs typeface="Calibri"/>
            </a:endParaRPr>
          </a:p>
          <a:p>
            <a:pPr>
              <a:buFont typeface="Calibri" pitchFamily="34" charset="0"/>
              <a:buChar char="-"/>
            </a:pPr>
            <a:endParaRPr lang="cs-CZ">
              <a:ea typeface="Calibri"/>
              <a:cs typeface="Calibri"/>
            </a:endParaRPr>
          </a:p>
          <a:p>
            <a:pPr>
              <a:buFont typeface="Calibri" pitchFamily="34" charset="0"/>
              <a:buChar char="-"/>
            </a:pPr>
            <a:endParaRPr lang="cs-CZ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515412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5DFC7E-2300-94E5-C9D6-64F594CDD5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1FCBFAE-22FA-CA65-7568-275CBBC203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4000" b="1">
                <a:solidFill>
                  <a:srgbClr val="002060"/>
                </a:solidFill>
                <a:latin typeface="Arial Black"/>
              </a:rPr>
              <a:t>Harmonogram činností Agentury pro sociální začleňování na roky 2025 a 2026 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24B6B52-0549-5872-3631-8DCFB6BD74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09231" y="3441678"/>
            <a:ext cx="14869537" cy="5999845"/>
          </a:xfrm>
        </p:spPr>
        <p:txBody>
          <a:bodyPr vert="horz" lIns="91440" tIns="45720" rIns="91440" bIns="45720" rtlCol="0" anchor="t">
            <a:normAutofit fontScale="62500" lnSpcReduction="20000"/>
          </a:bodyPr>
          <a:lstStyle/>
          <a:p>
            <a:pPr marL="0" indent="0">
              <a:buNone/>
            </a:pPr>
            <a:r>
              <a:rPr lang="cs-CZ" b="1">
                <a:solidFill>
                  <a:srgbClr val="002060"/>
                </a:solidFill>
                <a:ea typeface="Calibri"/>
                <a:cs typeface="Calibri"/>
              </a:rPr>
              <a:t>DESEGREGACE VE VZDĚLÁVÁNÍ </a:t>
            </a:r>
          </a:p>
          <a:p>
            <a:pPr marL="457200" indent="-457200">
              <a:buFont typeface="Calibri" pitchFamily="34" charset="0"/>
              <a:buChar char="-"/>
            </a:pPr>
            <a:r>
              <a:rPr lang="cs-CZ" sz="3200">
                <a:ea typeface="Calibri"/>
                <a:cs typeface="Calibri"/>
              </a:rPr>
              <a:t>Od 1. 5. 2024 do 31. 8. 2028</a:t>
            </a:r>
            <a:endParaRPr lang="cs-CZ">
              <a:ea typeface="Calibri"/>
              <a:cs typeface="Calibri"/>
            </a:endParaRPr>
          </a:p>
          <a:p>
            <a:pPr marL="457200" indent="-457200">
              <a:buFont typeface="Calibri" pitchFamily="34" charset="0"/>
              <a:buChar char="-"/>
            </a:pPr>
            <a:r>
              <a:rPr lang="cs-CZ" sz="3200">
                <a:ea typeface="Calibri"/>
                <a:cs typeface="Calibri"/>
              </a:rPr>
              <a:t>Hlavní cíl projektu:  Ověření a zavedení opatření k vytváření podmínek pro začleňování dětí a žáků se sociálním znevýhodněním do běžných škol v rámci lokálních vzdělávacích soustav a opatření ke zvyšování jejich školní úspěšnosti ve 21 obcích a MAP.</a:t>
            </a:r>
          </a:p>
          <a:p>
            <a:pPr marL="457200" indent="-457200">
              <a:buFont typeface="Calibri" pitchFamily="34" charset="0"/>
              <a:buChar char="-"/>
            </a:pPr>
            <a:r>
              <a:rPr lang="cs-CZ" sz="3200">
                <a:ea typeface="Calibri"/>
                <a:cs typeface="Calibri"/>
              </a:rPr>
              <a:t>Aktuálně ve spolupráci:  Brno sever, Ostrava Poruba, Mor. Beroun, Česká Třebová, Česká Kamenice, Tachov. MAP: Rumburk/Varnsdorf, Děčín, Most, Litvínov, Chomutov, Louny, Roudnice n. L., Liberec, Jablonec, Frýdlant, Tanvald, Bruntál, Vítkov, Brno, Břeclav.</a:t>
            </a:r>
          </a:p>
          <a:p>
            <a:pPr marL="0" indent="0">
              <a:buNone/>
            </a:pPr>
            <a:endParaRPr lang="cs-CZ" b="1">
              <a:ea typeface="Calibri"/>
              <a:cs typeface="Calibri"/>
            </a:endParaRPr>
          </a:p>
          <a:p>
            <a:pPr marL="0" indent="0">
              <a:buNone/>
            </a:pPr>
            <a:r>
              <a:rPr lang="cs-CZ" b="1">
                <a:solidFill>
                  <a:srgbClr val="002060"/>
                </a:solidFill>
                <a:ea typeface="Calibri"/>
                <a:cs typeface="Calibri"/>
              </a:rPr>
              <a:t>OBEC PRO VŠECHNY: Systematická podpora obcím při odstraňování institucionální </a:t>
            </a:r>
            <a:r>
              <a:rPr lang="cs-CZ" b="1" err="1">
                <a:solidFill>
                  <a:srgbClr val="002060"/>
                </a:solidFill>
                <a:ea typeface="Calibri"/>
                <a:cs typeface="Calibri"/>
              </a:rPr>
              <a:t>desegregace</a:t>
            </a:r>
          </a:p>
          <a:p>
            <a:pPr marL="457200" indent="-457200">
              <a:buFont typeface="Calibri" pitchFamily="34" charset="0"/>
              <a:buChar char="-"/>
            </a:pPr>
            <a:r>
              <a:rPr lang="cs-CZ">
                <a:ea typeface="Calibri"/>
                <a:cs typeface="Calibri"/>
              </a:rPr>
              <a:t>Od 1. 1. 2024 do 30. 6. 2027  </a:t>
            </a:r>
          </a:p>
          <a:p>
            <a:pPr marL="457200" indent="-457200">
              <a:buFont typeface="Calibri" pitchFamily="34" charset="0"/>
              <a:buChar char="-"/>
            </a:pPr>
            <a:r>
              <a:rPr lang="cs-CZ">
                <a:ea typeface="Calibri"/>
                <a:cs typeface="Calibri"/>
              </a:rPr>
              <a:t>Hlavní cíl projektu: Předcházení konfliktům a eskalovaným situacím v obcích na systematické úrovni. </a:t>
            </a:r>
            <a:r>
              <a:rPr lang="cs-CZ" sz="3200">
                <a:ea typeface="Calibri"/>
                <a:cs typeface="Calibri"/>
              </a:rPr>
              <a:t>Zmírňování eskalovaných situací a konfliktů v obcích.  </a:t>
            </a:r>
            <a:endParaRPr lang="cs-CZ">
              <a:ea typeface="Calibri"/>
              <a:cs typeface="Calibri"/>
            </a:endParaRPr>
          </a:p>
          <a:p>
            <a:pPr marL="457200" indent="-457200">
              <a:buFont typeface="Calibri" pitchFamily="34" charset="0"/>
              <a:buChar char="-"/>
            </a:pPr>
            <a:r>
              <a:rPr lang="cs-CZ" sz="3200">
                <a:ea typeface="Calibri"/>
                <a:cs typeface="Calibri"/>
              </a:rPr>
              <a:t>Aktuálně ve spolupráci:  Brno-sever, Děčín, Benešov nad Ploučnicí, Teplice, Moravský Beroun, Šternberk, Budišov nad Budišovkou, Jablonec.</a:t>
            </a:r>
          </a:p>
          <a:p>
            <a:pPr marL="0" indent="0">
              <a:buNone/>
            </a:pPr>
            <a:endParaRPr lang="cs-CZ" b="1">
              <a:ea typeface="Calibri"/>
              <a:cs typeface="Calibri"/>
            </a:endParaRPr>
          </a:p>
          <a:p>
            <a:pPr marL="0" indent="0">
              <a:buNone/>
            </a:pPr>
            <a:r>
              <a:rPr lang="cs-CZ" b="1">
                <a:solidFill>
                  <a:srgbClr val="002060"/>
                </a:solidFill>
                <a:ea typeface="Calibri"/>
                <a:cs typeface="Calibri"/>
              </a:rPr>
              <a:t>PODPORA ÚZEMNÍHO ROZŠÍŘENÍ A METODICKÉHO ROZVOJE KOMUNITNÍ PRÁCE V ÚZEMÍ S KONCENTRACÍ SOCIÁLNÍHO VYLOUČENÍ (KP): </a:t>
            </a:r>
            <a:endParaRPr lang="cs-CZ">
              <a:solidFill>
                <a:srgbClr val="002060"/>
              </a:solidFill>
            </a:endParaRPr>
          </a:p>
          <a:p>
            <a:pPr marL="457200" indent="-457200">
              <a:buFont typeface="Calibri" pitchFamily="34" charset="0"/>
              <a:buChar char="-"/>
            </a:pPr>
            <a:r>
              <a:rPr lang="cs-CZ">
                <a:ea typeface="Calibri"/>
                <a:cs typeface="Calibri"/>
              </a:rPr>
              <a:t>Od 1. 1. 2023 do 31. 12. 2025</a:t>
            </a:r>
          </a:p>
          <a:p>
            <a:pPr marL="457200" indent="-457200">
              <a:buFont typeface="Calibri" pitchFamily="34" charset="0"/>
              <a:buChar char="-"/>
            </a:pPr>
            <a:r>
              <a:rPr lang="cs-CZ">
                <a:ea typeface="Calibri"/>
                <a:cs typeface="Calibri"/>
              </a:rPr>
              <a:t>Hlavní cíl projektu: Metodická podpora obcí se zvýšenou koncentrací sociální vyloučení při zavádění, hodnocení a rozvoji metody komunitní práce</a:t>
            </a:r>
          </a:p>
          <a:p>
            <a:pPr marL="457200" indent="-457200">
              <a:buFont typeface="Calibri" pitchFamily="34" charset="0"/>
              <a:buChar char="-"/>
            </a:pPr>
            <a:r>
              <a:rPr lang="cs-CZ">
                <a:ea typeface="Calibri"/>
                <a:cs typeface="Calibri"/>
              </a:rPr>
              <a:t>Aktuálně ve spolupráci: Konice, Břeclav, Moravský Beroun, Krnov, Budišov nad Budišovkou, Velké Hamry, Přerov, Brno, Liberec, Ostrava, Frýdlant, Jablonec, Ralsko, Hanušovice, Jihlava, Roudnice n. L., Litvínov, Kolín, Č. Třebová, Odry, Havířov, Frýdek - Místek.</a:t>
            </a:r>
          </a:p>
          <a:p>
            <a:pPr marL="0" indent="0">
              <a:buNone/>
            </a:pPr>
            <a:endParaRPr lang="cs-CZ">
              <a:ea typeface="Calibri"/>
              <a:cs typeface="Calibri"/>
            </a:endParaRPr>
          </a:p>
          <a:p>
            <a:pPr>
              <a:buFont typeface="Calibri" pitchFamily="34" charset="0"/>
              <a:buChar char="-"/>
            </a:pPr>
            <a:endParaRPr lang="cs-CZ">
              <a:ea typeface="Calibri"/>
              <a:cs typeface="Calibri"/>
            </a:endParaRPr>
          </a:p>
          <a:p>
            <a:pPr>
              <a:buFont typeface="Calibri" pitchFamily="34" charset="0"/>
              <a:buChar char="-"/>
            </a:pPr>
            <a:endParaRPr lang="cs-CZ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170260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61C41312-0E16-7458-A064-5CD842A8DA6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41976" y="1165601"/>
            <a:ext cx="13044745" cy="10249159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AE39808-C3AD-5E41-04F6-EF74F04325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75376" y="1169714"/>
            <a:ext cx="11537247" cy="1143000"/>
          </a:xfrm>
        </p:spPr>
        <p:txBody>
          <a:bodyPr>
            <a:normAutofit fontScale="90000"/>
          </a:bodyPr>
          <a:lstStyle/>
          <a:p>
            <a:r>
              <a:rPr lang="cs-CZ" b="1">
                <a:solidFill>
                  <a:srgbClr val="002060"/>
                </a:solidFill>
                <a:latin typeface="Arial Black"/>
              </a:rPr>
              <a:t>Mapa spolupracujících lokalit na začátku roku 2025</a:t>
            </a:r>
            <a:endParaRPr lang="cs-CZ" b="1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3261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1F356C1-F6B6-746E-E15E-6476A93161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0834" y="1217425"/>
            <a:ext cx="15086132" cy="1143000"/>
          </a:xfrm>
        </p:spPr>
        <p:txBody>
          <a:bodyPr>
            <a:normAutofit fontScale="90000"/>
          </a:bodyPr>
          <a:lstStyle/>
          <a:p>
            <a:r>
              <a:rPr lang="cs-CZ" b="1">
                <a:solidFill>
                  <a:schemeClr val="tx2"/>
                </a:solidFill>
                <a:cs typeface="Calibri"/>
              </a:rPr>
              <a:t>Index sociálního vyloučení za rok 2023: východisko pro podporu obcím v letech 2025 a 2026</a:t>
            </a:r>
            <a:endParaRPr lang="cs-CZ" b="1">
              <a:solidFill>
                <a:schemeClr val="tx2"/>
              </a:solidFill>
            </a:endParaRPr>
          </a:p>
        </p:txBody>
      </p:sp>
      <p:pic>
        <p:nvPicPr>
          <p:cNvPr id="3" name="Obrázek 2" descr="Obsah obrázku text, mapa&#10;&#10;Popis se vygeneroval automaticky.">
            <a:extLst>
              <a:ext uri="{FF2B5EF4-FFF2-40B4-BE49-F238E27FC236}">
                <a16:creationId xmlns:a16="http://schemas.microsoft.com/office/drawing/2014/main" id="{0BBCA876-0228-B030-A6FE-E76A749714B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5555" r="120" b="5551"/>
          <a:stretch/>
        </p:blipFill>
        <p:spPr>
          <a:xfrm>
            <a:off x="3235412" y="2359638"/>
            <a:ext cx="11184460" cy="6853744"/>
          </a:xfrm>
          <a:prstGeom prst="rect">
            <a:avLst/>
          </a:prstGeom>
        </p:spPr>
      </p:pic>
      <p:sp>
        <p:nvSpPr>
          <p:cNvPr id="4" name="TextovéPole 3">
            <a:extLst>
              <a:ext uri="{FF2B5EF4-FFF2-40B4-BE49-F238E27FC236}">
                <a16:creationId xmlns:a16="http://schemas.microsoft.com/office/drawing/2014/main" id="{FEB37224-DAA7-1270-641D-A94736026D76}"/>
              </a:ext>
            </a:extLst>
          </p:cNvPr>
          <p:cNvSpPr txBox="1"/>
          <p:nvPr/>
        </p:nvSpPr>
        <p:spPr>
          <a:xfrm>
            <a:off x="12729029" y="8746409"/>
            <a:ext cx="55589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>
                <a:hlinkClick r:id="rId3"/>
              </a:rPr>
              <a:t>Index sociálního vyloučení – Agentura pro socialni zaclenovani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873641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0DAEE32-AB8C-9915-36C1-8A97D33BC4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967" y="1165690"/>
            <a:ext cx="17311974" cy="1143000"/>
          </a:xfrm>
        </p:spPr>
        <p:txBody>
          <a:bodyPr>
            <a:noAutofit/>
          </a:bodyPr>
          <a:lstStyle/>
          <a:p>
            <a:r>
              <a:rPr lang="cs-CZ" sz="4000" b="1">
                <a:solidFill>
                  <a:srgbClr val="002060"/>
                </a:solidFill>
                <a:latin typeface="Arial Black"/>
              </a:rPr>
              <a:t>Systematická koordinace sociálního začleňování: </a:t>
            </a:r>
            <a:br>
              <a:rPr lang="cs-CZ" sz="4000" b="1">
                <a:latin typeface="Arial Black" panose="020B0A04020102020204" pitchFamily="34" charset="0"/>
              </a:rPr>
            </a:br>
            <a:r>
              <a:rPr lang="cs-CZ" sz="4000" b="1">
                <a:solidFill>
                  <a:srgbClr val="002060"/>
                </a:solidFill>
                <a:latin typeface="Arial Black"/>
              </a:rPr>
              <a:t>150 obcí ve spolupráci v letech 2025-2028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3570ECF-FB8E-BDE0-87A7-282698BD5A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pic>
        <p:nvPicPr>
          <p:cNvPr id="24" name="Obrázek 23">
            <a:extLst>
              <a:ext uri="{FF2B5EF4-FFF2-40B4-BE49-F238E27FC236}">
                <a16:creationId xmlns:a16="http://schemas.microsoft.com/office/drawing/2014/main" id="{AC46EEE2-8E04-11D3-6355-0FB81A1B8D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890" y="2301471"/>
            <a:ext cx="18028052" cy="7950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10750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5C146C4-FF23-EC53-CFB3-CA29B1462F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4111" y="853394"/>
            <a:ext cx="15325474" cy="1459360"/>
          </a:xfrm>
        </p:spPr>
        <p:txBody>
          <a:bodyPr>
            <a:normAutofit/>
          </a:bodyPr>
          <a:lstStyle/>
          <a:p>
            <a:r>
              <a:rPr lang="cs-CZ" sz="3600" b="1">
                <a:solidFill>
                  <a:srgbClr val="002060"/>
                </a:solidFill>
                <a:latin typeface="Arial Black"/>
              </a:rPr>
              <a:t>Systematická koordinace sociálního začleňování: </a:t>
            </a:r>
            <a:br>
              <a:rPr lang="cs-CZ" sz="3600" b="1">
                <a:latin typeface="Arial Black" panose="020B0A04020102020204" pitchFamily="34" charset="0"/>
              </a:rPr>
            </a:br>
            <a:r>
              <a:rPr lang="cs-CZ" sz="3600" b="1">
                <a:solidFill>
                  <a:srgbClr val="002060"/>
                </a:solidFill>
                <a:latin typeface="Arial Black"/>
              </a:rPr>
              <a:t>přímá podpora obcím s indexem SV 8+</a:t>
            </a:r>
            <a:endParaRPr lang="en-US" sz="3600">
              <a:latin typeface="Arial Black"/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039FA3D-E82C-5611-FD9C-6603EC7EDB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09230" y="2559497"/>
            <a:ext cx="14869537" cy="7019932"/>
          </a:xfrm>
        </p:spPr>
        <p:txBody>
          <a:bodyPr>
            <a:normAutofit fontScale="85000" lnSpcReduction="20000"/>
          </a:bodyPr>
          <a:lstStyle/>
          <a:p>
            <a:r>
              <a:rPr lang="cs-CZ" b="1">
                <a:solidFill>
                  <a:srgbClr val="002060"/>
                </a:solidFill>
                <a:ea typeface="Calibri"/>
                <a:cs typeface="Calibri"/>
              </a:rPr>
              <a:t>Nejméně dvouletá, nebo víceletá intenzivní spolupráce přímo v obci </a:t>
            </a:r>
          </a:p>
          <a:p>
            <a:r>
              <a:rPr lang="cs-CZ">
                <a:ea typeface="Calibri"/>
                <a:cs typeface="Calibri"/>
              </a:rPr>
              <a:t>Podpora </a:t>
            </a:r>
            <a:r>
              <a:rPr lang="cs-CZ" b="1">
                <a:solidFill>
                  <a:schemeClr val="tx2">
                    <a:lumMod val="50000"/>
                  </a:schemeClr>
                </a:solidFill>
                <a:ea typeface="Calibri"/>
                <a:cs typeface="Calibri"/>
              </a:rPr>
              <a:t>lokálním konzultantem</a:t>
            </a:r>
            <a:r>
              <a:rPr lang="cs-CZ">
                <a:ea typeface="Calibri"/>
                <a:cs typeface="Calibri"/>
              </a:rPr>
              <a:t>, analytikem a odbornými poradci </a:t>
            </a:r>
          </a:p>
          <a:p>
            <a:r>
              <a:rPr lang="cs-CZ">
                <a:ea typeface="Calibri"/>
                <a:cs typeface="Calibri"/>
              </a:rPr>
              <a:t>Sestavení a podpora Lokálnímu partnerství</a:t>
            </a:r>
          </a:p>
          <a:p>
            <a:r>
              <a:rPr lang="cs-CZ">
                <a:ea typeface="Calibri"/>
                <a:cs typeface="Calibri"/>
              </a:rPr>
              <a:t>Robustní </a:t>
            </a:r>
            <a:r>
              <a:rPr lang="cs-CZ" b="1">
                <a:solidFill>
                  <a:schemeClr val="tx2">
                    <a:lumMod val="50000"/>
                  </a:schemeClr>
                </a:solidFill>
                <a:ea typeface="Calibri"/>
                <a:cs typeface="Calibri"/>
              </a:rPr>
              <a:t>analytická podpora </a:t>
            </a:r>
            <a:r>
              <a:rPr lang="cs-CZ">
                <a:ea typeface="Calibri"/>
                <a:cs typeface="Calibri"/>
              </a:rPr>
              <a:t>(mikroanalýzy, vstupní analýzy, tematické výzkumy)</a:t>
            </a:r>
          </a:p>
          <a:p>
            <a:r>
              <a:rPr lang="cs-CZ">
                <a:ea typeface="Calibri"/>
                <a:cs typeface="Calibri"/>
              </a:rPr>
              <a:t>Zpracování </a:t>
            </a:r>
            <a:r>
              <a:rPr lang="cs-CZ" b="1">
                <a:solidFill>
                  <a:schemeClr val="tx2">
                    <a:lumMod val="50000"/>
                  </a:schemeClr>
                </a:solidFill>
                <a:ea typeface="Calibri"/>
                <a:cs typeface="Calibri"/>
              </a:rPr>
              <a:t>Plánu sociálního začleňování </a:t>
            </a:r>
          </a:p>
          <a:p>
            <a:r>
              <a:rPr lang="cs-CZ">
                <a:ea typeface="Calibri"/>
                <a:cs typeface="Calibri"/>
              </a:rPr>
              <a:t>Podpora obci při koordinaci a rozvoji řízení politik SZ (realizační plán)</a:t>
            </a:r>
          </a:p>
          <a:p>
            <a:r>
              <a:rPr lang="cs-CZ">
                <a:ea typeface="Calibri"/>
                <a:cs typeface="Calibri"/>
              </a:rPr>
              <a:t>Podpora</a:t>
            </a:r>
            <a:r>
              <a:rPr lang="cs-CZ" b="1">
                <a:solidFill>
                  <a:srgbClr val="002060"/>
                </a:solidFill>
                <a:ea typeface="Calibri"/>
                <a:cs typeface="Calibri"/>
              </a:rPr>
              <a:t> Koordinovaným přístupem k sociálnímu začleňování </a:t>
            </a:r>
          </a:p>
          <a:p>
            <a:r>
              <a:rPr lang="cs-CZ" b="1">
                <a:solidFill>
                  <a:srgbClr val="002060"/>
                </a:solidFill>
                <a:ea typeface="Calibri"/>
                <a:cs typeface="Calibri"/>
              </a:rPr>
              <a:t>Projektové poradenství</a:t>
            </a:r>
            <a:r>
              <a:rPr lang="cs-CZ">
                <a:ea typeface="Calibri"/>
                <a:cs typeface="Calibri"/>
              </a:rPr>
              <a:t>, vyhledávání zdrojů a kapacit pro realizaci opatření </a:t>
            </a:r>
          </a:p>
          <a:p>
            <a:r>
              <a:rPr lang="cs-CZ" b="1">
                <a:solidFill>
                  <a:srgbClr val="002060"/>
                </a:solidFill>
                <a:ea typeface="Calibri"/>
                <a:cs typeface="Calibri"/>
              </a:rPr>
              <a:t>Moduly expertní podpory pro obce </a:t>
            </a:r>
            <a:r>
              <a:rPr lang="cs-CZ">
                <a:ea typeface="Calibri"/>
                <a:cs typeface="Calibri"/>
              </a:rPr>
              <a:t>(osvědčené nástroje, konkrétní opatření na míru)</a:t>
            </a:r>
          </a:p>
          <a:p>
            <a:r>
              <a:rPr lang="cs-CZ" b="1">
                <a:solidFill>
                  <a:schemeClr val="tx2">
                    <a:lumMod val="50000"/>
                  </a:schemeClr>
                </a:solidFill>
                <a:ea typeface="Calibri"/>
                <a:cs typeface="Calibri"/>
              </a:rPr>
              <a:t>Reakce na konkrétní problémy v obci </a:t>
            </a:r>
            <a:r>
              <a:rPr lang="cs-CZ">
                <a:ea typeface="Calibri"/>
                <a:cs typeface="Calibri"/>
              </a:rPr>
              <a:t>(vyloučené lokality, problémy v soužití, aj.)</a:t>
            </a:r>
          </a:p>
          <a:p>
            <a:r>
              <a:rPr lang="cs-CZ" b="1">
                <a:solidFill>
                  <a:srgbClr val="002060"/>
                </a:solidFill>
                <a:ea typeface="Calibri"/>
                <a:cs typeface="Calibri"/>
              </a:rPr>
              <a:t>Participace: </a:t>
            </a:r>
            <a:r>
              <a:rPr lang="cs-CZ">
                <a:ea typeface="Calibri"/>
                <a:cs typeface="Calibri"/>
              </a:rPr>
              <a:t>zapojování obyvatel SVL</a:t>
            </a:r>
          </a:p>
          <a:p>
            <a:r>
              <a:rPr lang="cs-CZ" b="1">
                <a:solidFill>
                  <a:srgbClr val="002060"/>
                </a:solidFill>
                <a:ea typeface="Calibri"/>
                <a:cs typeface="Calibri"/>
              </a:rPr>
              <a:t>Monitoring PSZ a efektivity spolupráce ASZ s obcemi</a:t>
            </a:r>
          </a:p>
          <a:p>
            <a:pPr marL="0" indent="0">
              <a:buNone/>
            </a:pPr>
            <a:endParaRPr lang="cs-CZ">
              <a:ea typeface="Calibri"/>
              <a:cs typeface="Calibri"/>
            </a:endParaRPr>
          </a:p>
          <a:p>
            <a:r>
              <a:rPr lang="cs-CZ" b="1" u="sng">
                <a:solidFill>
                  <a:schemeClr val="tx2">
                    <a:lumMod val="50000"/>
                  </a:schemeClr>
                </a:solidFill>
                <a:ea typeface="Calibri"/>
                <a:cs typeface="Calibri"/>
              </a:rPr>
              <a:t>CO JE VÝSLEDKEM SPOLUPRÁCE:</a:t>
            </a:r>
          </a:p>
          <a:p>
            <a:pPr lvl="1"/>
            <a:r>
              <a:rPr lang="cs-CZ">
                <a:ea typeface="Calibri"/>
                <a:cs typeface="Calibri"/>
              </a:rPr>
              <a:t>Konkrétní opatření v obci</a:t>
            </a:r>
          </a:p>
          <a:p>
            <a:pPr lvl="1"/>
            <a:r>
              <a:rPr lang="cs-CZ">
                <a:ea typeface="Calibri"/>
                <a:cs typeface="Calibri"/>
              </a:rPr>
              <a:t>Funkční síť partnerů a implementovaný Plán sociálního začleňování </a:t>
            </a:r>
          </a:p>
          <a:p>
            <a:pPr lvl="1"/>
            <a:r>
              <a:rPr lang="cs-CZ">
                <a:ea typeface="Calibri"/>
                <a:cs typeface="Calibri"/>
              </a:rPr>
              <a:t>Know-how a postupy pro trvalé řízení politik sociálního začleňování v obci </a:t>
            </a:r>
          </a:p>
          <a:p>
            <a:pPr>
              <a:buFontTx/>
              <a:buChar char="-"/>
            </a:pPr>
            <a:endParaRPr lang="cs-CZ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091571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85D5F17B0FEC448BF823F91F2C45A39" ma:contentTypeVersion="20" ma:contentTypeDescription="Vytvoří nový dokument" ma:contentTypeScope="" ma:versionID="8a504379945c0c148116abac07bb306d">
  <xsd:schema xmlns:xsd="http://www.w3.org/2001/XMLSchema" xmlns:xs="http://www.w3.org/2001/XMLSchema" xmlns:p="http://schemas.microsoft.com/office/2006/metadata/properties" xmlns:ns2="095eb9f8-e3dd-41a2-b5ab-57e91d21a1b2" xmlns:ns3="7b6633c3-5014-4f25-a6f0-53f68fd5c19b" targetNamespace="http://schemas.microsoft.com/office/2006/metadata/properties" ma:root="true" ma:fieldsID="4488daf3707441432abd726110afede7" ns2:_="" ns3:_="">
    <xsd:import namespace="095eb9f8-e3dd-41a2-b5ab-57e91d21a1b2"/>
    <xsd:import namespace="7b6633c3-5014-4f25-a6f0-53f68fd5c19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ObjectDetectorVersions" minOccurs="0"/>
                <xsd:element ref="ns2:NKU1_x002e_zadost" minOccurs="0"/>
                <xsd:element ref="ns2:typdokumentu" minOccurs="0"/>
                <xsd:element ref="ns2:projekt" minOccurs="0"/>
                <xsd:element ref="ns2:MediaServiceSearchProperties" minOccurs="0"/>
                <xsd:element ref="ns2:p_x016f_vod" minOccurs="0"/>
                <xsd:element ref="ns2:auto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95eb9f8-e3dd-41a2-b5ab-57e91d21a1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Značky obrázků" ma:readOnly="false" ma:fieldId="{5cf76f15-5ced-4ddc-b409-7134ff3c332f}" ma:taxonomyMulti="true" ma:sspId="de97acfe-e349-49a2-9112-0b04129138d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17" nillable="true" ma:displayName="Location" ma:indexed="true" ma:internalName="MediaServiceLocatio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NKU1_x002e_zadost" ma:index="22" nillable="true" ma:displayName="NKU 1. zadost" ma:default="0" ma:format="Dropdown" ma:indexed="true" ma:internalName="NKU1_x002e_zadost">
      <xsd:simpleType>
        <xsd:restriction base="dms:Boolean"/>
      </xsd:simpleType>
    </xsd:element>
    <xsd:element name="typdokumentu" ma:index="23" nillable="true" ma:displayName="typ dokumentu" ma:format="Dropdown" ma:internalName="typdokumentu">
      <xsd:simpleType>
        <xsd:restriction base="dms:Text">
          <xsd:maxLength value="255"/>
        </xsd:restriction>
      </xsd:simpleType>
    </xsd:element>
    <xsd:element name="projekt" ma:index="24" nillable="true" ma:displayName="projekt" ma:format="Dropdown" ma:internalName="projekt">
      <xsd:simpleType>
        <xsd:restriction base="dms:Text">
          <xsd:maxLength value="255"/>
        </xsd:restriction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p_x016f_vod" ma:index="26" nillable="true" ma:displayName="původ" ma:format="Dropdown" ma:internalName="p_x016f_vod">
      <xsd:simpleType>
        <xsd:restriction base="dms:Text">
          <xsd:maxLength value="255"/>
        </xsd:restriction>
      </xsd:simpleType>
    </xsd:element>
    <xsd:element name="autor" ma:index="27" nillable="true" ma:displayName="autor" ma:format="Dropdown" ma:internalName="autor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6633c3-5014-4f25-a6f0-53f68fd5c19b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27bff91b-427b-4b44-8aca-d64eb34af0d1}" ma:internalName="TaxCatchAll" ma:showField="CatchAllData" ma:web="7b6633c3-5014-4f25-a6f0-53f68fd5c19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95eb9f8-e3dd-41a2-b5ab-57e91d21a1b2">
      <Terms xmlns="http://schemas.microsoft.com/office/infopath/2007/PartnerControls"/>
    </lcf76f155ced4ddcb4097134ff3c332f>
    <TaxCatchAll xmlns="7b6633c3-5014-4f25-a6f0-53f68fd5c19b" xsi:nil="true"/>
    <projekt xmlns="095eb9f8-e3dd-41a2-b5ab-57e91d21a1b2" xsi:nil="true"/>
    <typdokumentu xmlns="095eb9f8-e3dd-41a2-b5ab-57e91d21a1b2" xsi:nil="true"/>
    <p_x016f_vod xmlns="095eb9f8-e3dd-41a2-b5ab-57e91d21a1b2" xsi:nil="true"/>
    <NKU1_x002e_zadost xmlns="095eb9f8-e3dd-41a2-b5ab-57e91d21a1b2">false</NKU1_x002e_zadost>
    <autor xmlns="095eb9f8-e3dd-41a2-b5ab-57e91d21a1b2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9A680EE-52B1-4FAA-B209-97D88A22E5B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95eb9f8-e3dd-41a2-b5ab-57e91d21a1b2"/>
    <ds:schemaRef ds:uri="7b6633c3-5014-4f25-a6f0-53f68fd5c19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F837588-DCAF-4564-A4C3-DF5189119150}">
  <ds:schemaRefs>
    <ds:schemaRef ds:uri="http://schemas.microsoft.com/office/2006/documentManagement/types"/>
    <ds:schemaRef ds:uri="http://purl.org/dc/elements/1.1/"/>
    <ds:schemaRef ds:uri="095eb9f8-e3dd-41a2-b5ab-57e91d21a1b2"/>
    <ds:schemaRef ds:uri="http://purl.org/dc/terms/"/>
    <ds:schemaRef ds:uri="http://purl.org/dc/dcmitype/"/>
    <ds:schemaRef ds:uri="http://schemas.microsoft.com/office/2006/metadata/properties"/>
    <ds:schemaRef ds:uri="7b6633c3-5014-4f25-a6f0-53f68fd5c19b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A7D6D980-B947-494B-812C-6D41508704D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1910</Words>
  <Application>Microsoft Office PowerPoint</Application>
  <PresentationFormat>Vlastní</PresentationFormat>
  <Paragraphs>173</Paragraphs>
  <Slides>26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26</vt:i4>
      </vt:variant>
    </vt:vector>
  </HeadingPairs>
  <TitlesOfParts>
    <vt:vector size="32" baseType="lpstr">
      <vt:lpstr>Arial</vt:lpstr>
      <vt:lpstr>Calibri</vt:lpstr>
      <vt:lpstr>Arial Black</vt:lpstr>
      <vt:lpstr>Aptos Narrow</vt:lpstr>
      <vt:lpstr>Courier New</vt:lpstr>
      <vt:lpstr>Office Theme</vt:lpstr>
      <vt:lpstr>Prezentace aplikace PowerPoint</vt:lpstr>
      <vt:lpstr>Způsob zapojení místních samospráv do financování činnosti Agentury pro sociální začleňování</vt:lpstr>
      <vt:lpstr>Způsob zapojení místních samospráv do financování činnosti Agentury </vt:lpstr>
      <vt:lpstr>Harmonogram činností Agentury pro sociální začleňování na roky 2025 a 2026 </vt:lpstr>
      <vt:lpstr>Harmonogram činností Agentury pro sociální začleňování na roky 2025 a 2026 </vt:lpstr>
      <vt:lpstr>Mapa spolupracujících lokalit na začátku roku 2025</vt:lpstr>
      <vt:lpstr>Index sociálního vyloučení za rok 2023: východisko pro podporu obcím v letech 2025 a 2026</vt:lpstr>
      <vt:lpstr>Systematická koordinace sociálního začleňování:  150 obcí ve spolupráci v letech 2025-2028</vt:lpstr>
      <vt:lpstr>Systematická koordinace sociálního začleňování:  přímá podpora obcím s indexem SV 8+</vt:lpstr>
      <vt:lpstr>Prezentace aplikace PowerPoint</vt:lpstr>
      <vt:lpstr>Harmonogram prostupu obcí spoluprací</vt:lpstr>
      <vt:lpstr>Pasportizace obcí</vt:lpstr>
      <vt:lpstr>Průběh pasportizace</vt:lpstr>
      <vt:lpstr>Základní typologie obcí z hlediska účelnosti podpory</vt:lpstr>
      <vt:lpstr>Zobecněné výstupy pro vyjednávání s obcemi</vt:lpstr>
      <vt:lpstr>Vyhodnocení efektivity a dopad</vt:lpstr>
      <vt:lpstr>Provázanost nástrojů vyhodnocení ASZ</vt:lpstr>
      <vt:lpstr>Stav realizace opatření PSZ </vt:lpstr>
      <vt:lpstr>Stav realizace opatření PSZ dle jednotlivých oblastí</vt:lpstr>
      <vt:lpstr>Sledování dopadů spolupráce Agentury  s obcemi a lokálními partnery  na sociální vyloučené obyvatele</vt:lpstr>
      <vt:lpstr>Romové – sledování zranitelných skupin v rámci předkládaného projektu</vt:lpstr>
      <vt:lpstr>Romové – sledování zranitelných skupin: stávající stav</vt:lpstr>
      <vt:lpstr>Externí evaluace činnosti Agentury:  Doporučení (převzato od E/Y)</vt:lpstr>
      <vt:lpstr>Metodika Koordinovaného přístupu  k sociálnímu začleňování </vt:lpstr>
      <vt:lpstr>Metodika Koordinovaného přístupu  k sociálnímu začleňování 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Konference-RSSZ-prezentace</dc:title>
  <dc:creator>Syruček Petr</dc:creator>
  <cp:lastModifiedBy>Šimáček Martin</cp:lastModifiedBy>
  <cp:revision>4</cp:revision>
  <cp:lastPrinted>2025-04-30T07:37:21Z</cp:lastPrinted>
  <dcterms:created xsi:type="dcterms:W3CDTF">2006-08-16T00:00:00Z</dcterms:created>
  <dcterms:modified xsi:type="dcterms:W3CDTF">2025-04-30T07:38:06Z</dcterms:modified>
  <dc:identifier>DAF1WUKLmj8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0x010100B85D5F17B0FEC448BF823F91F2C45A39</vt:lpwstr>
  </property>
  <property fmtid="{D5CDD505-2E9C-101B-9397-08002B2CF9AE}" pid="3" name="MediaServiceImageTags">
    <vt:lpwstr/>
  </property>
</Properties>
</file>